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406" r:id="rId3"/>
    <p:sldId id="427" r:id="rId4"/>
    <p:sldId id="430" r:id="rId5"/>
    <p:sldId id="462" r:id="rId6"/>
    <p:sldId id="463" r:id="rId7"/>
    <p:sldId id="428" r:id="rId8"/>
    <p:sldId id="434" r:id="rId9"/>
    <p:sldId id="435" r:id="rId10"/>
    <p:sldId id="431" r:id="rId11"/>
    <p:sldId id="438" r:id="rId12"/>
    <p:sldId id="439" r:id="rId13"/>
    <p:sldId id="429" r:id="rId14"/>
    <p:sldId id="440" r:id="rId15"/>
    <p:sldId id="441" r:id="rId16"/>
    <p:sldId id="432" r:id="rId17"/>
    <p:sldId id="442" r:id="rId18"/>
    <p:sldId id="444" r:id="rId19"/>
    <p:sldId id="447" r:id="rId20"/>
    <p:sldId id="446" r:id="rId21"/>
    <p:sldId id="436" r:id="rId22"/>
    <p:sldId id="459" r:id="rId23"/>
    <p:sldId id="460" r:id="rId24"/>
    <p:sldId id="437" r:id="rId25"/>
    <p:sldId id="448" r:id="rId26"/>
    <p:sldId id="458" r:id="rId27"/>
    <p:sldId id="449" r:id="rId28"/>
    <p:sldId id="453" r:id="rId29"/>
    <p:sldId id="451" r:id="rId30"/>
    <p:sldId id="452" r:id="rId31"/>
    <p:sldId id="454" r:id="rId32"/>
    <p:sldId id="456" r:id="rId33"/>
    <p:sldId id="461" r:id="rId34"/>
    <p:sldId id="405" r:id="rId35"/>
    <p:sldId id="293" r:id="rId36"/>
    <p:sldId id="306" r:id="rId37"/>
    <p:sldId id="450" r:id="rId38"/>
    <p:sldId id="457" r:id="rId39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86683" autoAdjust="0"/>
  </p:normalViewPr>
  <p:slideViewPr>
    <p:cSldViewPr snapToGrid="0">
      <p:cViewPr varScale="1">
        <p:scale>
          <a:sx n="96" d="100"/>
          <a:sy n="96" d="100"/>
        </p:scale>
        <p:origin x="1476" y="78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4/10/2023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</a:t>
            </a:r>
            <a:r>
              <a:rPr lang="en-US" dirty="0" err="1"/>
              <a:t>Sobreajuste_e_dropout.ipynb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Dropout é uma técnica de regularização usada em redes neurais para evitar o sobreajuste (</a:t>
            </a:r>
            <a:r>
              <a:rPr lang="pt-BR" dirty="0" err="1"/>
              <a:t>overfitting</a:t>
            </a:r>
            <a:r>
              <a:rPr lang="pt-BR" dirty="0"/>
              <a:t>). O sobreajuste ocorre quando uma rede neural se torna muito especializada nos dados de treinamento e não generaliza bem para novos dados. O dropout é uma abordagem eficaz para melhorar a generalização de uma rede neural. Aqui está como funciona: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1. **Desligamento Aleatório de Neurônios**: Durante o treinamento da rede neural, o dropout envolve aleatoriamente "desligar" ou "descartar" um subconjunto dos neurônios em cada camada. Isso significa que esses neurônios não contribuirão para o cálculo das saídas da rede durante essa iteração de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2. **Taxa de Dropout**: Um </a:t>
            </a:r>
            <a:r>
              <a:rPr lang="pt-BR" dirty="0" err="1"/>
              <a:t>hiperparâmetro</a:t>
            </a:r>
            <a:r>
              <a:rPr lang="pt-BR" dirty="0"/>
              <a:t> chamado "taxa de dropout" é definido antes do treinamento. Essa taxa determina a probabilidade de um neurônio ser desligado durante cada iteração. Por exemplo, uma taxa de dropout de 0,5 significa que, em média, metade dos neurônios será desligada em cada iteração.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3. **Treinamento Estocástico**: O dropout introduz uma forma de treinamento estocástico, onde a rede não pode depender excessivamente de nenhum neurônio específico. Isso obriga a rede a aprender recursos mais robustos e a generalizar melhor para dados que não foram vistos durante o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4. **</a:t>
            </a:r>
            <a:r>
              <a:rPr lang="pt-BR" dirty="0" err="1"/>
              <a:t>Averaging</a:t>
            </a:r>
            <a:r>
              <a:rPr lang="pt-BR" dirty="0"/>
              <a:t> de Múltiplos Modelos**: O dropout efetivamente treina várias </a:t>
            </a:r>
            <a:r>
              <a:rPr lang="pt-BR" dirty="0" err="1"/>
              <a:t>sub-redes</a:t>
            </a:r>
            <a:r>
              <a:rPr lang="pt-BR" dirty="0"/>
              <a:t> durante o treinamento, já que diferentes subconjuntos de neurônios são desligados a cada iteração. Isso é semelhante a treinar uma série de modelos diferentes e, durante a inferência, os resultados dessas </a:t>
            </a:r>
            <a:r>
              <a:rPr lang="pt-BR" dirty="0" err="1"/>
              <a:t>sub-redes</a:t>
            </a:r>
            <a:r>
              <a:rPr lang="pt-BR" dirty="0"/>
              <a:t> são médios ou ponderados de alguma forma para produzir a saída final da rede.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Benefícios do Dropout: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Reduz o risco de sobreajuste, permitindo que a rede generalize melhor para novos dados.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Ajuda a evitar a dependência excessiva de neurônios individuais, tornando o modelo mais robusto.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Funciona bem em redes neurais profundas, onde o risco de </a:t>
            </a:r>
            <a:r>
              <a:rPr lang="pt-BR" dirty="0" err="1"/>
              <a:t>overfitting</a:t>
            </a:r>
            <a:r>
              <a:rPr lang="pt-BR" dirty="0"/>
              <a:t> é mais alto.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Embora o dropout seja uma técnica eficaz de regularização, é importante ajustar a taxa de dropout adequadamente, pois uma taxa muito alta pode prejudicar o aprendizado, enquanto uma taxa muito baixa pode não fornecer os benefícios desejados. A taxa de dropout é geralmente escolhida por meio de experimentação e validação cruzada em um conjunto de validação.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8255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Heuristicamente: de forma simplista, intuitiva, </a:t>
            </a: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analogia aproximada, mas não perfeita.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Referência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[1] https://www.deeplearningbook.com.br/capitulo-23-como-funciona-o-dropout/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Exemplo: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[1] https://colab.research.google.com/github/zz4fap/tp557-iot-ml/blob/master/examples/</a:t>
            </a:r>
            <a:r>
              <a:rPr lang="en-US" dirty="0" err="1"/>
              <a:t>Sobreajuste_e_dropout.ipynb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Dropout é uma técnica de regularização usada em redes neurais para evitar o sobreajuste (</a:t>
            </a:r>
            <a:r>
              <a:rPr lang="pt-BR" dirty="0" err="1"/>
              <a:t>overfitting</a:t>
            </a:r>
            <a:r>
              <a:rPr lang="pt-BR" dirty="0"/>
              <a:t>). O sobreajuste ocorre quando uma rede neural se torna muito especializada nos dados de treinamento e não generaliza bem para novos dados. O dropout é uma abordagem eficaz para melhorar a generalização de uma rede neural. Aqui está como funciona: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1. **Desligamento Aleatório de Neurônios**: Durante o treinamento da rede neural, o dropout envolve aleatoriamente "desligar" ou "descartar" um subconjunto dos neurônios em cada camada. Isso significa que esses neurônios não contribuirão para o cálculo das saídas da rede durante essa iteração de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2. **Taxa de Dropout**: Um </a:t>
            </a:r>
            <a:r>
              <a:rPr lang="pt-BR" dirty="0" err="1"/>
              <a:t>hiperparâmetro</a:t>
            </a:r>
            <a:r>
              <a:rPr lang="pt-BR" dirty="0"/>
              <a:t> chamado "taxa de dropout" é definido antes do treinamento. Essa taxa determina a probabilidade de um neurônio ser desligado durante cada iteração. Por exemplo, uma taxa de dropout de 0,5 significa que, em média, metade dos neurônios será desligada em cada iteração.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3. **Treinamento Estocástico**: O dropout introduz uma forma de treinamento estocástico, onde a rede não pode depender excessivamente de nenhum neurônio específico. Isso obriga a rede a aprender recursos mais robustos e a generalizar melhor para dados que não foram vistos durante o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4. **</a:t>
            </a:r>
            <a:r>
              <a:rPr lang="pt-BR" dirty="0" err="1"/>
              <a:t>Averaging</a:t>
            </a:r>
            <a:r>
              <a:rPr lang="pt-BR" dirty="0"/>
              <a:t> de Múltiplos Modelos**: O dropout efetivamente treina várias </a:t>
            </a:r>
            <a:r>
              <a:rPr lang="pt-BR" dirty="0" err="1"/>
              <a:t>sub-redes</a:t>
            </a:r>
            <a:r>
              <a:rPr lang="pt-BR" dirty="0"/>
              <a:t> durante o treinamento, já que diferentes subconjuntos de neurônios são desligados a cada iteração. Isso é semelhante a treinar uma série de modelos diferentes e, durante a inferência, os resultados dessas </a:t>
            </a:r>
            <a:r>
              <a:rPr lang="pt-BR" dirty="0" err="1"/>
              <a:t>sub-redes</a:t>
            </a:r>
            <a:r>
              <a:rPr lang="pt-BR" dirty="0"/>
              <a:t> são médios ou ponderados de alguma forma para produzir a saída final da rede.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Benefícios do Dropout: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Reduz o risco de sobreajuste, permitindo que a rede generalize melhor para novos dados.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Ajuda a evitar a dependência excessiva de neurônios individuais, tornando o modelo mais robusto.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Funciona bem em redes neurais profundas, onde o risco de </a:t>
            </a:r>
            <a:r>
              <a:rPr lang="pt-BR" dirty="0" err="1"/>
              <a:t>overfitting</a:t>
            </a:r>
            <a:r>
              <a:rPr lang="pt-BR" dirty="0"/>
              <a:t> é mais alto.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Embora o dropout seja uma técnica eficaz de regularização, é importante ajustar a taxa de dropout adequadamente, pois uma taxa muito alta pode prejudicar o aprendizado, enquanto uma taxa muito baixa pode não fornecer os benefícios desejados. A taxa de dropout é geralmente escolhida por meio de experimentação e validação cruzada em um conjunto de validação.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8774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https://colab.research.google.com/github/zz4fap/tp557-iot-ml/blob/master/examples/Treinamento_com_e_sem_data_augmentation.ipynb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026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https://colab.research.google.com/github/zz4fap/tp557-iot-ml/blob/master/examples/</a:t>
            </a:r>
            <a:r>
              <a:rPr lang="pt-BR" sz="1200" dirty="0"/>
              <a:t>data_augmentation.ipynb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27894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solidFill>
                  <a:srgbClr val="575757"/>
                </a:solidFill>
                <a:effectLst/>
                <a:latin typeface="georgia" panose="02040502050405020303" pitchFamily="18" charset="0"/>
              </a:rPr>
              <a:t>The number of parameters</a:t>
            </a:r>
            <a:r>
              <a:rPr lang="en-US" b="0" i="0" dirty="0">
                <a:solidFill>
                  <a:srgbClr val="575757"/>
                </a:solidFill>
                <a:effectLst/>
                <a:latin typeface="georgia" panose="02040502050405020303" pitchFamily="18" charset="0"/>
              </a:rPr>
              <a:t>: When there is a large number of tunable parameters, which is also sometimes called the </a:t>
            </a:r>
            <a:r>
              <a:rPr lang="en-US" b="0" i="1" dirty="0">
                <a:solidFill>
                  <a:srgbClr val="575757"/>
                </a:solidFill>
                <a:effectLst/>
                <a:latin typeface="georgia" panose="02040502050405020303" pitchFamily="18" charset="0"/>
              </a:rPr>
              <a:t>degrees of freedom</a:t>
            </a:r>
            <a:r>
              <a:rPr lang="en-US" b="0" i="0" dirty="0">
                <a:solidFill>
                  <a:srgbClr val="575757"/>
                </a:solidFill>
                <a:effectLst/>
                <a:latin typeface="georgia" panose="02040502050405020303" pitchFamily="18" charset="0"/>
              </a:rPr>
              <a:t>, the models tend to be more susceptible to overfitting.</a:t>
            </a:r>
          </a:p>
          <a:p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</a:t>
            </a:r>
            <a:r>
              <a:rPr lang="pt-BR" dirty="0" err="1"/>
              <a:t>examples</a:t>
            </a:r>
            <a:r>
              <a:rPr lang="pt-BR" dirty="0"/>
              <a:t>/</a:t>
            </a:r>
            <a:r>
              <a:rPr lang="pt-BR" dirty="0" err="1"/>
              <a:t>Sobreajuste_e_otimização_hiperparamétrica</a:t>
            </a:r>
            <a:r>
              <a:rPr lang="pt-BR" sz="1200" dirty="0" err="1"/>
              <a:t>.ipynb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301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</a:t>
            </a:r>
            <a:r>
              <a:rPr lang="pt-BR" sz="1200" dirty="0"/>
              <a:t>transfer_learning.ipynb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3626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https://colab.research.google.com/github/zz4fap/tp557-iot-ml/blob/master/exercises/exercicio_transfer_learning.ipynb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7922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overfitting</a:t>
            </a:r>
            <a:r>
              <a:rPr lang="pt-B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é um grande problema nas redes neurais, especialmente à medida que os computadores se tornam mais poderosos e temos a capacidade de treinar redes maiores.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238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solidFill>
                  <a:srgbClr val="000000"/>
                </a:solidFill>
                <a:effectLst/>
                <a:latin typeface="Helvetica Neue"/>
              </a:rPr>
              <a:t>Percebam que o modelo (i.e., a função hipótese) </a:t>
            </a:r>
            <a:r>
              <a:rPr lang="pt-BR" b="1" i="0" dirty="0">
                <a:solidFill>
                  <a:srgbClr val="000000"/>
                </a:solidFill>
                <a:effectLst/>
                <a:latin typeface="Helvetica Neue"/>
              </a:rPr>
              <a:t>varia</a:t>
            </a:r>
            <a:r>
              <a:rPr lang="pt-BR" b="0" i="0" dirty="0">
                <a:solidFill>
                  <a:srgbClr val="000000"/>
                </a:solidFill>
                <a:effectLst/>
                <a:latin typeface="Helvetica Neue"/>
              </a:rPr>
              <a:t>, ou seja, assume formatos diferentes, de acordo com o conjunto de treinamento.</a:t>
            </a:r>
          </a:p>
          <a:p>
            <a:endParaRPr lang="pt-BR" dirty="0"/>
          </a:p>
          <a:p>
            <a:r>
              <a:rPr lang="pt-BR" dirty="0"/>
              <a:t>https://colab.research.google.com/github/zz4fap/tp557-iot-ml/blob/master/examples/Overffiting.ipynb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714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solidFill>
                  <a:srgbClr val="000000"/>
                </a:solidFill>
                <a:effectLst/>
                <a:latin typeface="Helvetica Neue"/>
              </a:rPr>
              <a:t>Percebam que o modelo (i.e., a função hipótese) </a:t>
            </a:r>
            <a:r>
              <a:rPr lang="pt-BR" b="1" i="0" dirty="0">
                <a:solidFill>
                  <a:srgbClr val="000000"/>
                </a:solidFill>
                <a:effectLst/>
                <a:latin typeface="Helvetica Neue"/>
              </a:rPr>
              <a:t>varia</a:t>
            </a:r>
            <a:r>
              <a:rPr lang="pt-BR" b="0" i="0" dirty="0">
                <a:solidFill>
                  <a:srgbClr val="000000"/>
                </a:solidFill>
                <a:effectLst/>
                <a:latin typeface="Helvetica Neue"/>
              </a:rPr>
              <a:t>, ou seja, assume formatos diferentes, de acordo com o conjunto de treinamento.</a:t>
            </a:r>
          </a:p>
          <a:p>
            <a:endParaRPr lang="pt-BR" dirty="0"/>
          </a:p>
          <a:p>
            <a:r>
              <a:rPr lang="pt-BR" dirty="0"/>
              <a:t>https://colab.research.google.com/github/zz4fap/tp557-iot-ml/blob/master/examples/Overfitting.ipynb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1674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3406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https://colab.research.google.com/github/zz4fap/tp557-iot-ml/blob/master/examples/validacao_cruzada_k_fold.ipynb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8833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https://colab.research.google.com/github/zz4fap/tp557-iot-ml/blob/master/examples/validacao_cruzada_k_fold.ipynb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9614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</a:t>
            </a:r>
            <a:r>
              <a:rPr lang="en-US" dirty="0" err="1"/>
              <a:t>Sobreajuste_e_early_stop.ipynb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8440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https://colab.research.google.com/github/zz4fap/tp557-iot-ml/blob/master/examples/</a:t>
            </a:r>
            <a:r>
              <a:rPr lang="en-US" dirty="0" err="1"/>
              <a:t>Sobreajuste_e_early_stop.ipynb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Dropout é uma técnica de regularização usada em redes neurais para evitar o sobreajuste (</a:t>
            </a:r>
            <a:r>
              <a:rPr lang="pt-BR" dirty="0" err="1"/>
              <a:t>overfitting</a:t>
            </a:r>
            <a:r>
              <a:rPr lang="pt-BR" dirty="0"/>
              <a:t>). O sobreajuste ocorre quando uma rede neural se torna muito especializada nos dados de treinamento e não generaliza bem para novos dados. O dropout é uma abordagem eficaz para melhorar a generalização de uma rede neural. Aqui está como funciona: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1. **Desligamento Aleatório de Neurônios**: Durante o treinamento da rede neural, o dropout envolve aleatoriamente "desligar" ou "descartar" um subconjunto dos neurônios em cada camada. Isso significa que esses neurônios não contribuirão para o cálculo das saídas da rede durante essa iteração de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2. **Taxa de Dropout**: Um </a:t>
            </a:r>
            <a:r>
              <a:rPr lang="pt-BR" dirty="0" err="1"/>
              <a:t>hiperparâmetro</a:t>
            </a:r>
            <a:r>
              <a:rPr lang="pt-BR" dirty="0"/>
              <a:t> chamado "taxa de dropout" é definido antes do treinamento. Essa taxa determina a probabilidade de um neurônio ser desligado durante cada iteração. Por exemplo, uma taxa de dropout de 0,5 significa que, em média, metade dos neurônios será desligada em cada iteração.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3. **Treinamento Estocástico**: O dropout introduz uma forma de treinamento estocástico, onde a rede não pode depender excessivamente de nenhum neurônio específico. Isso obriga a rede a aprender recursos mais robustos e a generalizar melhor para dados que não foram vistos durante o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4. **</a:t>
            </a:r>
            <a:r>
              <a:rPr lang="pt-BR" dirty="0" err="1"/>
              <a:t>Averaging</a:t>
            </a:r>
            <a:r>
              <a:rPr lang="pt-BR" dirty="0"/>
              <a:t> de Múltiplos Modelos**: O dropout efetivamente treina várias </a:t>
            </a:r>
            <a:r>
              <a:rPr lang="pt-BR" dirty="0" err="1"/>
              <a:t>sub-redes</a:t>
            </a:r>
            <a:r>
              <a:rPr lang="pt-BR" dirty="0"/>
              <a:t> durante o treinamento, já que diferentes subconjuntos de neurônios são desligados a cada iteração. Isso é semelhante a treinar uma série de modelos diferentes e, durante a inferência, os resultados dessas </a:t>
            </a:r>
            <a:r>
              <a:rPr lang="pt-BR" dirty="0" err="1"/>
              <a:t>sub-redes</a:t>
            </a:r>
            <a:r>
              <a:rPr lang="pt-BR" dirty="0"/>
              <a:t> são médios ou ponderados de alguma forma para produzir a saída final da rede.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Benefícios do Dropout: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Reduz o risco de sobreajuste, permitindo que a rede generalize melhor para novos dados.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Ajuda a evitar a dependência excessiva de neurônios individuais, tornando o modelo mais robusto.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Funciona bem em redes neurais profundas, onde o risco de </a:t>
            </a:r>
            <a:r>
              <a:rPr lang="pt-BR" dirty="0" err="1"/>
              <a:t>overfitting</a:t>
            </a:r>
            <a:r>
              <a:rPr lang="pt-BR" dirty="0"/>
              <a:t> é mais alto.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Embora o dropout seja uma técnica eficaz de regularização, é importante ajustar a taxa de dropout adequadamente, pois uma taxa muito alta pode prejudicar o aprendizado, enquanto uma taxa muito baixa pode não fornecer os benefícios desejados. A taxa de dropout é geralmente escolhida por meio de experimentação e validação cruzada em um conjunto de validação.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"</a:t>
            </a:r>
            <a:r>
              <a:rPr lang="pt-BR" dirty="0" err="1"/>
              <a:t>early</a:t>
            </a:r>
            <a:r>
              <a:rPr lang="pt-BR" dirty="0"/>
              <a:t> stopping" (parada antecipada) é uma técnica de regularização utilizada em treinamento de redes neurais para evitar o sobreajuste e encontrar um ponto ótimo de convergência durante o treinamento. A ideia fundamental por trás do </a:t>
            </a:r>
            <a:r>
              <a:rPr lang="pt-BR" dirty="0" err="1"/>
              <a:t>early</a:t>
            </a:r>
            <a:r>
              <a:rPr lang="pt-BR" dirty="0"/>
              <a:t> stopping é interromper o treinamento do modelo assim que o desempenho em um conjunto de validação começa a piorar, em vez de continuar até que o modelo se ajuste demais aos dados de treinamento. Aqui está como o </a:t>
            </a:r>
            <a:r>
              <a:rPr lang="pt-BR" dirty="0" err="1"/>
              <a:t>early</a:t>
            </a:r>
            <a:r>
              <a:rPr lang="pt-BR" dirty="0"/>
              <a:t> stopping funciona: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1. **Conjunto de Treinamento e Conjunto de Validação**: Durante o treinamento de uma rede neural, geralmente divide-se o conjunto de dados em dois subconjuntos: um conjunto de treinamento usado para atualizar os pesos do modelo e um conjunto de validação usado para avaliar o desempenho do modelo em dados não vistos durante o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2. **Monitoramento de Métricas**: À medida que o treinamento progride, as métricas de desempenho, como erro ou precisão, são calculadas regularmente no conjunto de validação. Essas métricas fornecem uma indicação de quão bem o modelo está generalizando para novos dados.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3. **Critério de Parada**: O critério de parada é uma métrica escolhida com base no problema e nas metas do treinamento. Pode ser o erro de validação, a precisão ou qualquer outra métrica relevante. O treinamento é interrompido quando a métrica de validação não melhora mais ou começa a piorar.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4. **Recuperação do Melhor Modelo**: Ao interromper o treinamento, o modelo é revertido para o ponto em que obteve o melhor desempenho no conjunto de validação. Esse modelo é então usado para inferência e avaliação em novos dados.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Os benefícios do </a:t>
            </a:r>
            <a:r>
              <a:rPr lang="pt-BR" dirty="0" err="1"/>
              <a:t>early</a:t>
            </a:r>
            <a:r>
              <a:rPr lang="pt-BR" dirty="0"/>
              <a:t> stopping incluem: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Evita o sobreajuste: Ao interromper o treinamento antes que o modelo se ajuste demais aos dados de treinamento, o </a:t>
            </a:r>
            <a:r>
              <a:rPr lang="pt-BR" dirty="0" err="1"/>
              <a:t>early</a:t>
            </a:r>
            <a:r>
              <a:rPr lang="pt-BR" dirty="0"/>
              <a:t> stopping ajuda a obter modelos mais generalizados e melhores em dados de teste não vistos.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Economiza tempo e recursos computacionais: O treinamento de redes neurais pode ser computacionalmente intensivo, e o </a:t>
            </a:r>
            <a:r>
              <a:rPr lang="pt-BR" dirty="0" err="1"/>
              <a:t>early</a:t>
            </a:r>
            <a:r>
              <a:rPr lang="pt-BR" dirty="0"/>
              <a:t> stopping pode ajudar a economizar tempo e recursos interrompendo o treinamento assim que não houver mais ganho significativo no desempenho.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- Melhora a robustez: Modelos treinados com </a:t>
            </a:r>
            <a:r>
              <a:rPr lang="pt-BR" dirty="0" err="1"/>
              <a:t>early</a:t>
            </a:r>
            <a:r>
              <a:rPr lang="pt-BR" dirty="0"/>
              <a:t> stopping tendem a ser mais robustos e menos sensíveis a variações nos dados de treinamento.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É importante ajustar o critério de parada, monitorar regularmente as métricas de validação e implementar o </a:t>
            </a:r>
            <a:r>
              <a:rPr lang="pt-BR" dirty="0" err="1"/>
              <a:t>early</a:t>
            </a:r>
            <a:r>
              <a:rPr lang="pt-BR" dirty="0"/>
              <a:t> stopping de maneira adequada para obter os melhores resultados. O </a:t>
            </a:r>
            <a:r>
              <a:rPr lang="pt-BR" dirty="0" err="1"/>
              <a:t>early</a:t>
            </a:r>
            <a:r>
              <a:rPr lang="pt-BR" dirty="0"/>
              <a:t> stopping é uma técnica eficaz, especialmente quando o conjunto de dados é limitado e não é possível coletar mais dados para treinamento.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290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04/10/2023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colab.research.google.com/github/zz4fap/tp557-iot-ml/blob/master/examples/validacao_cruzada_k_fold.ipynb" TargetMode="Externa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zz4fap/tp557-iot-ml/blob/master/examples/Sobreajuste_e_early_stop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tp557-iot-ml/blob/master/examples/Sobreajuste_e_dropout.ipynb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zz4fap/tp557-iot-ml/blob/master/examples/Treinamento_com_e_sem_data_augmentation.ipynb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zz4fap/tp557-iot-ml/blob/master/examples/data_augmentation.ipynb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zz4fap/tp557-iot-ml/blob/master/examples/Sobreajuste_e_otimiza&#231;&#227;o_hiperparam&#233;trica.ipyn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tp557-iot-ml/blob/master/examples/transfer_learning.ipynb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tp557-iot-ml/blob/master/exercises/exercicio_transfer_learning.ipynb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tp557-iot-ml/blob/master/examples/Overfitting.ipynb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zz4fap/tp557-iot-ml/blob/master/examples/Overffiting.ipynb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3783" y="819807"/>
            <a:ext cx="10092796" cy="2690156"/>
          </a:xfrm>
        </p:spPr>
        <p:txBody>
          <a:bodyPr>
            <a:normAutofit/>
          </a:bodyPr>
          <a:lstStyle/>
          <a:p>
            <a:r>
              <a:rPr lang="pt-BR" sz="5400" dirty="0"/>
              <a:t>TP557 - Tópicos avançados em IoT e </a:t>
            </a:r>
            <a:r>
              <a:rPr lang="pt-BR" sz="5400" dirty="0" err="1"/>
              <a:t>Machine</a:t>
            </a:r>
            <a:r>
              <a:rPr lang="pt-BR" sz="5400" dirty="0"/>
              <a:t> Learning:</a:t>
            </a:r>
            <a:br>
              <a:rPr lang="pt-BR" dirty="0"/>
            </a:br>
            <a:r>
              <a:rPr lang="pt-BR" b="1" i="1" dirty="0"/>
              <a:t>Prevenindo o sobreajuste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Augusto Pereira de Figueiredo</a:t>
            </a:r>
          </a:p>
          <a:p>
            <a:r>
              <a:rPr lang="pt-BR" dirty="0"/>
              <a:t>felipe.figueiredo@inatel.br</a:t>
            </a: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6785107" y="3429000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oT Group">
            <a:extLst>
              <a:ext uri="{FF2B5EF4-FFF2-40B4-BE49-F238E27FC236}">
                <a16:creationId xmlns:a16="http://schemas.microsoft.com/office/drawing/2014/main" id="{AC034F57-E830-B6E7-6790-12FDBBDB2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3551" b="22561"/>
          <a:stretch/>
        </p:blipFill>
        <p:spPr bwMode="auto">
          <a:xfrm>
            <a:off x="2899985" y="3509963"/>
            <a:ext cx="2509138" cy="200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A88D9-2D97-A5AC-70C5-4C0864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o sobreajuste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DFD790-B161-AACA-37D4-2B1B5B8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335" y="1825624"/>
            <a:ext cx="6214830" cy="5032375"/>
          </a:xfrm>
        </p:spPr>
        <p:txBody>
          <a:bodyPr>
            <a:normAutofit lnSpcReduction="10000"/>
          </a:bodyPr>
          <a:lstStyle/>
          <a:p>
            <a:r>
              <a:rPr lang="pt-BR" b="0" i="0" dirty="0">
                <a:effectLst/>
              </a:rPr>
              <a:t>Técnicas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validação cruzada avaliam o desempenho</a:t>
            </a:r>
            <a:r>
              <a:rPr lang="pt-BR" b="0" i="0" dirty="0">
                <a:effectLst/>
              </a:rPr>
              <a:t> do modelo em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várias divisões de dados de treinamento e validação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Se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mostrar variações significativas no desempenho </a:t>
            </a:r>
            <a:r>
              <a:rPr lang="pt-BR" b="0" i="0" dirty="0">
                <a:effectLst/>
              </a:rPr>
              <a:t>(i.e., erro e variância)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entre as divisões </a:t>
            </a:r>
            <a:r>
              <a:rPr lang="pt-BR" b="0" i="0" dirty="0">
                <a:effectLst/>
              </a:rPr>
              <a:t>dos dados, isso pode ser um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sinal de sobreajuste ou subajuste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dirty="0"/>
              <a:t>Técnicas de validação cruzada que podem ser usadas: </a:t>
            </a:r>
            <a:r>
              <a:rPr lang="pt-BR" i="1" dirty="0"/>
              <a:t>k-</a:t>
            </a:r>
            <a:r>
              <a:rPr lang="pt-BR" i="1" dirty="0" err="1"/>
              <a:t>fold</a:t>
            </a:r>
            <a:r>
              <a:rPr lang="pt-BR" dirty="0"/>
              <a:t>, </a:t>
            </a:r>
            <a:r>
              <a:rPr lang="pt-BR" i="1" dirty="0" err="1"/>
              <a:t>leave</a:t>
            </a:r>
            <a:r>
              <a:rPr lang="pt-BR" i="1" dirty="0"/>
              <a:t>-</a:t>
            </a:r>
            <a:r>
              <a:rPr lang="pt-BR" i="1" dirty="0" err="1"/>
              <a:t>p-out</a:t>
            </a:r>
            <a:r>
              <a:rPr lang="pt-BR" dirty="0"/>
              <a:t>, </a:t>
            </a:r>
            <a:r>
              <a:rPr lang="pt-BR" i="1" dirty="0" err="1"/>
              <a:t>holdout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/>
              <a:t>k</a:t>
            </a:r>
            <a:r>
              <a:rPr lang="pt-BR" b="0" i="0" dirty="0">
                <a:effectLst/>
              </a:rPr>
              <a:t>-</a:t>
            </a:r>
            <a:r>
              <a:rPr lang="pt-BR" b="0" i="0" dirty="0" err="1">
                <a:effectLst/>
              </a:rPr>
              <a:t>fold</a:t>
            </a:r>
            <a:r>
              <a:rPr lang="pt-BR" b="0" i="0" dirty="0">
                <a:effectLst/>
              </a:rPr>
              <a:t> é a mais usada </a:t>
            </a:r>
            <a:r>
              <a:rPr lang="pt-BR" b="0" i="0">
                <a:effectLst/>
              </a:rPr>
              <a:t>na prática.</a:t>
            </a:r>
            <a:endParaRPr lang="pt-BR" b="0" i="0" dirty="0">
              <a:effectLst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3C6D210-29E4-BEC4-2587-5A703B9EA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" t="7613" r="2875"/>
          <a:stretch/>
        </p:blipFill>
        <p:spPr bwMode="auto">
          <a:xfrm>
            <a:off x="403622" y="2393877"/>
            <a:ext cx="5437713" cy="329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860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F64A88D9-2D97-A5AC-70C5-4C08644355A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pt-BR" dirty="0"/>
                  <a:t>Como detectar o sobreajuste: </a:t>
                </a:r>
                <a14:m>
                  <m:oMath xmlns:m="http://schemas.openxmlformats.org/officeDocument/2006/math">
                    <m:r>
                      <a:rPr lang="pt-BR" b="0" i="1" smtClean="0">
                        <a:effectLst/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i="1" dirty="0"/>
                  <a:t>-</a:t>
                </a:r>
                <a:r>
                  <a:rPr lang="pt-BR" i="1" dirty="0" err="1"/>
                  <a:t>fold</a:t>
                </a:r>
                <a:endParaRPr lang="pt-BR" i="1" dirty="0"/>
              </a:p>
            </p:txBody>
          </p:sp>
        </mc:Choice>
        <mc:Fallback xmlns="">
          <p:sp>
            <p:nvSpPr>
              <p:cNvPr id="2" name="Título 1">
                <a:extLst>
                  <a:ext uri="{FF2B5EF4-FFF2-40B4-BE49-F238E27FC236}">
                    <a16:creationId xmlns:a16="http://schemas.microsoft.com/office/drawing/2014/main" id="{F64A88D9-2D97-A5AC-70C5-4C08644355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E3DFD790-B161-AACA-37D4-2B1B5B84E5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753529" y="1825624"/>
                <a:ext cx="6287784" cy="5032375"/>
              </a:xfrm>
            </p:spPr>
            <p:txBody>
              <a:bodyPr>
                <a:normAutofit/>
              </a:bodyPr>
              <a:lstStyle/>
              <a:p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A técnica </a:t>
                </a:r>
                <a:r>
                  <a:rPr lang="pt-BR" b="1" i="1" dirty="0">
                    <a:solidFill>
                      <a:srgbClr val="00B050"/>
                    </a:solidFill>
                    <a:effectLst/>
                  </a:rPr>
                  <a:t>divide o conjunto de dados em </a:t>
                </a:r>
                <a14:m>
                  <m:oMath xmlns:m="http://schemas.openxmlformats.org/officeDocument/2006/math">
                    <m:r>
                      <a:rPr lang="pt-BR" b="1" i="1" smtClean="0">
                        <a:solidFill>
                          <a:srgbClr val="7030A0"/>
                        </a:solidFill>
                        <a:effectLst/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pt-BR" b="1" i="1" dirty="0">
                    <a:solidFill>
                      <a:srgbClr val="00B050"/>
                    </a:solidFill>
                    <a:effectLst/>
                  </a:rPr>
                  <a:t> subconjuntos</a:t>
                </a:r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, chamados dobras (</a:t>
                </a:r>
                <a:r>
                  <a:rPr lang="pt-BR" b="0" i="1" dirty="0" err="1">
                    <a:solidFill>
                      <a:schemeClr val="tx1"/>
                    </a:solidFill>
                    <a:effectLst/>
                  </a:rPr>
                  <a:t>folds</a:t>
                </a:r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), </a:t>
                </a:r>
                <a:r>
                  <a:rPr lang="pt-BR" dirty="0">
                    <a:solidFill>
                      <a:schemeClr val="tx1"/>
                    </a:solidFill>
                  </a:rPr>
                  <a:t>treinando e </a:t>
                </a:r>
                <a:r>
                  <a:rPr lang="pt-BR" b="1" i="1" dirty="0">
                    <a:solidFill>
                      <a:srgbClr val="00B050"/>
                    </a:solidFill>
                  </a:rPr>
                  <a:t>avaliando o modelo </a:t>
                </a:r>
                <a14:m>
                  <m:oMath xmlns:m="http://schemas.openxmlformats.org/officeDocument/2006/math">
                    <m:r>
                      <a:rPr lang="pt-BR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pt-BR" b="1" i="1" dirty="0">
                    <a:solidFill>
                      <a:srgbClr val="7030A0"/>
                    </a:solidFill>
                  </a:rPr>
                  <a:t> </a:t>
                </a:r>
                <a:r>
                  <a:rPr lang="pt-BR" b="1" i="1" dirty="0">
                    <a:solidFill>
                      <a:srgbClr val="00B050"/>
                    </a:solidFill>
                  </a:rPr>
                  <a:t>vezes </a:t>
                </a:r>
                <a:r>
                  <a:rPr lang="pt-BR" dirty="0">
                    <a:solidFill>
                      <a:schemeClr val="tx1"/>
                    </a:solidFill>
                  </a:rPr>
                  <a:t>(e.g., MSE ou acurácia), cada vez com um subconjunto diferente como conjunto de teste e os </a:t>
                </a:r>
                <a14:m>
                  <m:oMath xmlns:m="http://schemas.openxmlformats.org/officeDocument/2006/math">
                    <m:r>
                      <a:rPr lang="pt-BR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pt-BR" dirty="0">
                    <a:solidFill>
                      <a:schemeClr val="tx1"/>
                    </a:solidFill>
                  </a:rPr>
                  <a:t>-1 subconjuntos restantes como conjunto de treinamento</a:t>
                </a:r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.</a:t>
                </a:r>
              </a:p>
              <a:p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Ao final, </a:t>
                </a:r>
                <a:r>
                  <a:rPr lang="pt-BR" b="1" i="1" dirty="0">
                    <a:solidFill>
                      <a:srgbClr val="00B050"/>
                    </a:solidFill>
                    <a:effectLst/>
                  </a:rPr>
                  <a:t>calcula-se a média e a variância das</a:t>
                </a:r>
                <a:r>
                  <a:rPr lang="pt-BR" b="1" i="1" dirty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pt-BR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pt-BR" b="1" i="1" dirty="0">
                    <a:solidFill>
                      <a:srgbClr val="00B050"/>
                    </a:solidFill>
                    <a:effectLst/>
                  </a:rPr>
                  <a:t> métricas </a:t>
                </a:r>
                <a:r>
                  <a:rPr lang="pt-BR" b="0" i="0" dirty="0">
                    <a:solidFill>
                      <a:schemeClr val="tx1"/>
                    </a:solidFill>
                    <a:effectLst/>
                  </a:rPr>
                  <a:t>individuais de desempenho para fornecer uma única métrica geral do modelo.</a:t>
                </a:r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E3DFD790-B161-AACA-37D4-2B1B5B84E5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753529" y="1825624"/>
                <a:ext cx="6287784" cy="5032375"/>
              </a:xfrm>
              <a:blipFill>
                <a:blip r:embed="rId4"/>
                <a:stretch>
                  <a:fillRect l="-1746" t="-1937" r="-291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ixaDeTexto 4">
            <a:extLst>
              <a:ext uri="{FF2B5EF4-FFF2-40B4-BE49-F238E27FC236}">
                <a16:creationId xmlns:a16="http://schemas.microsoft.com/office/drawing/2014/main" id="{4C98CA81-D5B4-3FB5-6A37-8D8EDAE72660}"/>
              </a:ext>
            </a:extLst>
          </p:cNvPr>
          <p:cNvSpPr txBox="1"/>
          <p:nvPr/>
        </p:nvSpPr>
        <p:spPr>
          <a:xfrm>
            <a:off x="0" y="6581000"/>
            <a:ext cx="27868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hlinkClick r:id="rId5"/>
              </a:rPr>
              <a:t>Exemplo: </a:t>
            </a:r>
            <a:r>
              <a:rPr lang="pt-BR" sz="1200" dirty="0" err="1">
                <a:hlinkClick r:id="rId5"/>
              </a:rPr>
              <a:t>validacao_cruzada_k_fold.ipynb</a:t>
            </a:r>
            <a:endParaRPr lang="pt-BR" sz="12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38E020A-A51A-D5C4-761C-EE24409A00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" t="7613" r="2875"/>
          <a:stretch/>
        </p:blipFill>
        <p:spPr bwMode="auto">
          <a:xfrm>
            <a:off x="403622" y="2393877"/>
            <a:ext cx="5437713" cy="329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147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416" y="1825624"/>
            <a:ext cx="6431622" cy="5032375"/>
          </a:xfrm>
        </p:spPr>
        <p:txBody>
          <a:bodyPr>
            <a:normAutofit/>
          </a:bodyPr>
          <a:lstStyle/>
          <a:p>
            <a:r>
              <a:rPr lang="pt-BR" b="1" i="0" dirty="0">
                <a:effectLst/>
              </a:rPr>
              <a:t>Coletar mais </a:t>
            </a:r>
            <a:r>
              <a:rPr lang="pt-BR" b="1" dirty="0"/>
              <a:t>d</a:t>
            </a:r>
            <a:r>
              <a:rPr lang="pt-BR" b="1" i="0" dirty="0">
                <a:effectLst/>
              </a:rPr>
              <a:t>ados</a:t>
            </a:r>
            <a:r>
              <a:rPr lang="pt-BR" b="1" dirty="0"/>
              <a:t> </a:t>
            </a:r>
            <a:r>
              <a:rPr lang="pt-BR" b="0" i="0" dirty="0">
                <a:effectLst/>
              </a:rPr>
              <a:t>de treinamento é uma das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estratégias mais eficazes </a:t>
            </a:r>
            <a:r>
              <a:rPr lang="pt-BR" b="0" i="0" dirty="0">
                <a:effectLst/>
              </a:rPr>
              <a:t>para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melhorar a capacidade de generalização </a:t>
            </a:r>
            <a:r>
              <a:rPr lang="pt-BR" b="0" i="0" dirty="0">
                <a:effectLst/>
              </a:rPr>
              <a:t>do modelo, consequentemente, reduzindo o sobreajuste.</a:t>
            </a:r>
          </a:p>
          <a:p>
            <a:r>
              <a:rPr lang="pt-BR" b="0" i="0" dirty="0">
                <a:effectLst/>
              </a:rPr>
              <a:t>Porém, em algumas situações, a coleta de dados adicionais pode ser muito cara, demorada ou simplesmente impossível.</a:t>
            </a:r>
            <a:endParaRPr lang="pt-BR" b="1" i="0" dirty="0">
              <a:effectLst/>
            </a:endParaRPr>
          </a:p>
        </p:txBody>
      </p:sp>
      <p:pic>
        <p:nvPicPr>
          <p:cNvPr id="1026" name="Picture 2" descr="The Difference Between Training Data vs. Test Data in Machine Learning">
            <a:extLst>
              <a:ext uri="{FF2B5EF4-FFF2-40B4-BE49-F238E27FC236}">
                <a16:creationId xmlns:a16="http://schemas.microsoft.com/office/drawing/2014/main" id="{65FD752D-DDD7-D638-20EE-6FFAF3C805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46"/>
          <a:stretch/>
        </p:blipFill>
        <p:spPr bwMode="auto">
          <a:xfrm>
            <a:off x="569946" y="2455524"/>
            <a:ext cx="4680147" cy="298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12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7008" y="1825624"/>
            <a:ext cx="6414580" cy="5032375"/>
          </a:xfrm>
        </p:spPr>
        <p:txBody>
          <a:bodyPr>
            <a:normAutofit lnSpcReduction="10000"/>
          </a:bodyPr>
          <a:lstStyle/>
          <a:p>
            <a:r>
              <a:rPr lang="pt-BR" b="1" i="0" dirty="0">
                <a:effectLst/>
              </a:rPr>
              <a:t>Regularização:</a:t>
            </a:r>
            <a:r>
              <a:rPr lang="pt-BR" b="0" i="0" dirty="0">
                <a:effectLst/>
              </a:rPr>
              <a:t> Utilizar técnicas de regularização, como L1, L2 ou </a:t>
            </a:r>
            <a:r>
              <a:rPr lang="pt-BR" b="0" i="1" dirty="0">
                <a:effectLst/>
              </a:rPr>
              <a:t>Earl</a:t>
            </a:r>
            <a:r>
              <a:rPr lang="pt-BR" i="1" dirty="0"/>
              <a:t>y </a:t>
            </a:r>
            <a:r>
              <a:rPr lang="pt-BR" b="0" i="1" dirty="0">
                <a:effectLst/>
              </a:rPr>
              <a:t>stopping</a:t>
            </a:r>
            <a:r>
              <a:rPr lang="pt-BR" b="0" dirty="0">
                <a:effectLst/>
              </a:rPr>
              <a:t> e </a:t>
            </a:r>
            <a:r>
              <a:rPr lang="pt-BR" b="0" i="1" dirty="0">
                <a:effectLst/>
              </a:rPr>
              <a:t>Dropout</a:t>
            </a:r>
            <a:r>
              <a:rPr lang="pt-BR" b="0" i="0" dirty="0">
                <a:effectLst/>
              </a:rPr>
              <a:t> em redes neurais, para reduzir a complexidade do modelo.</a:t>
            </a:r>
          </a:p>
          <a:p>
            <a:r>
              <a:rPr lang="pt-BR" b="1" i="1" dirty="0">
                <a:solidFill>
                  <a:srgbClr val="00B050"/>
                </a:solidFill>
                <a:effectLst/>
              </a:rPr>
              <a:t>Early stopping</a:t>
            </a:r>
            <a:r>
              <a:rPr lang="pt-BR" b="1" dirty="0">
                <a:solidFill>
                  <a:srgbClr val="00B050"/>
                </a:solidFill>
                <a:effectLst/>
              </a:rPr>
              <a:t> </a:t>
            </a:r>
            <a:r>
              <a:rPr lang="pt-BR" dirty="0">
                <a:effectLst/>
              </a:rPr>
              <a:t>(ou parada antecipada) é uma técnica de </a:t>
            </a:r>
            <a:r>
              <a:rPr lang="pt-BR" b="1" i="1" dirty="0">
                <a:effectLst/>
              </a:rPr>
              <a:t>regularização temporal</a:t>
            </a:r>
            <a:r>
              <a:rPr lang="pt-BR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A ideia é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interromper o treinamento do modelo assim que o desempenho no conjunto de validação começa a piorar</a:t>
            </a:r>
            <a:r>
              <a:rPr lang="pt-BR" b="0" i="0" dirty="0">
                <a:effectLst/>
              </a:rPr>
              <a:t>, em vez de continuar até que o modelo se ajuste demais aos dados de treinamento.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b="1" i="1" dirty="0">
                <a:solidFill>
                  <a:srgbClr val="7030A0"/>
                </a:solidFill>
                <a:effectLst/>
              </a:rPr>
              <a:t>Vantagens</a:t>
            </a:r>
            <a:r>
              <a:rPr lang="pt-BR" b="0" i="0" dirty="0">
                <a:effectLst/>
              </a:rPr>
              <a:t>: economiza tempo e recursos computacionais.</a:t>
            </a:r>
            <a:endParaRPr lang="pt-BR" dirty="0">
              <a:effectLst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B96B489-3B3F-EAC5-5271-479360133A2A}"/>
              </a:ext>
            </a:extLst>
          </p:cNvPr>
          <p:cNvGrpSpPr/>
          <p:nvPr/>
        </p:nvGrpSpPr>
        <p:grpSpPr>
          <a:xfrm>
            <a:off x="448916" y="2140058"/>
            <a:ext cx="4817167" cy="3991572"/>
            <a:chOff x="919612" y="1910994"/>
            <a:chExt cx="4817167" cy="3991572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77FAE98-5C78-2BE3-451C-35F914BB26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612" y="1910994"/>
              <a:ext cx="4817167" cy="3991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FA37B87A-880A-828C-4447-7827240999C9}"/>
                </a:ext>
              </a:extLst>
            </p:cNvPr>
            <p:cNvSpPr/>
            <p:nvPr/>
          </p:nvSpPr>
          <p:spPr>
            <a:xfrm>
              <a:off x="1428749" y="4219574"/>
              <a:ext cx="309563" cy="2762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A0491ECA-0F21-F4E0-D27B-9EFF1243D0B5}"/>
                </a:ext>
              </a:extLst>
            </p:cNvPr>
            <p:cNvSpPr txBox="1"/>
            <p:nvPr/>
          </p:nvSpPr>
          <p:spPr>
            <a:xfrm>
              <a:off x="1857879" y="4500560"/>
              <a:ext cx="8267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Early-stop</a:t>
              </a:r>
            </a:p>
          </p:txBody>
        </p:sp>
        <p:cxnSp>
          <p:nvCxnSpPr>
            <p:cNvPr id="7" name="Conector de Seta Reta 6">
              <a:extLst>
                <a:ext uri="{FF2B5EF4-FFF2-40B4-BE49-F238E27FC236}">
                  <a16:creationId xmlns:a16="http://schemas.microsoft.com/office/drawing/2014/main" id="{A07786AB-F3F8-B4AB-0540-9876956F6B3E}"/>
                </a:ext>
              </a:extLst>
            </p:cNvPr>
            <p:cNvCxnSpPr>
              <a:stCxn id="4" idx="5"/>
            </p:cNvCxnSpPr>
            <p:nvPr/>
          </p:nvCxnSpPr>
          <p:spPr>
            <a:xfrm>
              <a:off x="1692978" y="4455347"/>
              <a:ext cx="264410" cy="18371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0A5387B2-D421-E880-9FA0-D213BE79D699}"/>
              </a:ext>
            </a:extLst>
          </p:cNvPr>
          <p:cNvSpPr txBox="1"/>
          <p:nvPr/>
        </p:nvSpPr>
        <p:spPr>
          <a:xfrm>
            <a:off x="0" y="6581001"/>
            <a:ext cx="28575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hlinkClick r:id="rId4"/>
              </a:rPr>
              <a:t>Exemplo</a:t>
            </a:r>
            <a:r>
              <a:rPr lang="en-US" sz="1200" dirty="0">
                <a:hlinkClick r:id="rId4"/>
              </a:rPr>
              <a:t>: </a:t>
            </a:r>
            <a:r>
              <a:rPr lang="en-US" sz="1200" dirty="0" err="1">
                <a:hlinkClick r:id="rId4"/>
              </a:rPr>
              <a:t>Sobreajuste_e_early_stop.ipynb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668345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7615" y="1825624"/>
            <a:ext cx="6263972" cy="5032375"/>
          </a:xfrm>
        </p:spPr>
        <p:txBody>
          <a:bodyPr>
            <a:normAutofit/>
          </a:bodyPr>
          <a:lstStyle/>
          <a:p>
            <a:r>
              <a:rPr lang="pt-BR" b="0" dirty="0">
                <a:effectLst/>
              </a:rPr>
              <a:t>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dropout</a:t>
            </a:r>
            <a:r>
              <a:rPr lang="pt-BR" b="0" i="1" dirty="0">
                <a:effectLst/>
              </a:rPr>
              <a:t> </a:t>
            </a:r>
            <a:r>
              <a:rPr lang="pt-BR" b="0" i="0" dirty="0">
                <a:effectLst/>
              </a:rPr>
              <a:t>envolve aleatoriamente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"desligar" ou "descartar" um subconjunto dos neurônios em cada camada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7030A0"/>
                </a:solidFill>
                <a:effectLst/>
              </a:rPr>
              <a:t>durante o treinamento </a:t>
            </a:r>
            <a:r>
              <a:rPr lang="pt-BR" b="0" i="0" dirty="0">
                <a:effectLst/>
              </a:rPr>
              <a:t>da rede neural. </a:t>
            </a:r>
          </a:p>
          <a:p>
            <a:r>
              <a:rPr lang="pt-BR" b="0" i="0" dirty="0">
                <a:effectLst/>
              </a:rPr>
              <a:t>Isso significa que esses neurônios não contribuirão para o cálculo das saídas da rede durante essa iteração de treinamento.</a:t>
            </a:r>
          </a:p>
          <a:p>
            <a:r>
              <a:rPr lang="pt-BR" dirty="0"/>
              <a:t>Desta forma, o </a:t>
            </a:r>
            <a:r>
              <a:rPr lang="pt-BR" b="1" i="1" dirty="0">
                <a:solidFill>
                  <a:srgbClr val="00B050"/>
                </a:solidFill>
              </a:rPr>
              <a:t>modelo</a:t>
            </a:r>
            <a:r>
              <a:rPr lang="pt-BR" dirty="0"/>
              <a:t> fica </a:t>
            </a:r>
            <a:r>
              <a:rPr lang="pt-BR" b="1" i="1" dirty="0">
                <a:solidFill>
                  <a:srgbClr val="00B050"/>
                </a:solidFill>
              </a:rPr>
              <a:t>menos complexo</a:t>
            </a:r>
            <a:r>
              <a:rPr lang="pt-BR" dirty="0"/>
              <a:t>, </a:t>
            </a:r>
            <a:r>
              <a:rPr lang="pt-BR" b="1" i="1" dirty="0">
                <a:solidFill>
                  <a:srgbClr val="00B050"/>
                </a:solidFill>
              </a:rPr>
              <a:t>diminuindo</a:t>
            </a:r>
            <a:r>
              <a:rPr lang="pt-BR" dirty="0"/>
              <a:t> as chances de </a:t>
            </a:r>
            <a:r>
              <a:rPr lang="pt-BR" b="1" i="1" dirty="0">
                <a:solidFill>
                  <a:srgbClr val="00B050"/>
                </a:solidFill>
              </a:rPr>
              <a:t>sobreajuste</a:t>
            </a:r>
            <a:r>
              <a:rPr lang="pt-BR" dirty="0"/>
              <a:t>.</a:t>
            </a:r>
            <a:endParaRPr lang="pt-BR" b="0" i="0" dirty="0">
              <a:effectLst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A5387B2-D421-E880-9FA0-D213BE79D699}"/>
              </a:ext>
            </a:extLst>
          </p:cNvPr>
          <p:cNvSpPr txBox="1"/>
          <p:nvPr/>
        </p:nvSpPr>
        <p:spPr>
          <a:xfrm>
            <a:off x="0" y="6581000"/>
            <a:ext cx="37089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hlinkClick r:id="rId3"/>
              </a:rPr>
              <a:t>Exemplo: </a:t>
            </a:r>
            <a:r>
              <a:rPr lang="pt-BR" sz="1200" dirty="0" err="1">
                <a:hlinkClick r:id="rId3"/>
              </a:rPr>
              <a:t>Sobreajuste_e_dropout.ipynb</a:t>
            </a:r>
            <a:endParaRPr lang="pt-BR" sz="1200" dirty="0"/>
          </a:p>
        </p:txBody>
      </p:sp>
      <p:pic>
        <p:nvPicPr>
          <p:cNvPr id="1026" name="Picture 2" descr="Dropout in Neural Networks. Dropout layers have been the go-to… | by Harsh  Yadav | Towards Data Science">
            <a:extLst>
              <a:ext uri="{FF2B5EF4-FFF2-40B4-BE49-F238E27FC236}">
                <a16:creationId xmlns:a16="http://schemas.microsoft.com/office/drawing/2014/main" id="{7908373E-5974-7415-1DDF-423DEBE8BB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1" r="4461"/>
          <a:stretch/>
        </p:blipFill>
        <p:spPr bwMode="auto">
          <a:xfrm>
            <a:off x="279699" y="2344492"/>
            <a:ext cx="5271247" cy="308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807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7615" y="1825624"/>
            <a:ext cx="6263972" cy="5032375"/>
          </a:xfrm>
        </p:spPr>
        <p:txBody>
          <a:bodyPr>
            <a:normAutofit/>
          </a:bodyPr>
          <a:lstStyle/>
          <a:p>
            <a:r>
              <a:rPr lang="pt-BR" b="1" i="1" dirty="0">
                <a:solidFill>
                  <a:srgbClr val="00B050"/>
                </a:solidFill>
                <a:effectLst/>
              </a:rPr>
              <a:t>Heuristicamente</a:t>
            </a:r>
            <a:r>
              <a:rPr lang="pt-BR" b="0" i="0" dirty="0">
                <a:effectLst/>
              </a:rPr>
              <a:t>, quando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desligamos</a:t>
            </a:r>
            <a:r>
              <a:rPr lang="pt-BR" b="0" i="0" dirty="0">
                <a:effectLst/>
              </a:rPr>
              <a:t> diferentes conjuntos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neurônios</a:t>
            </a:r>
            <a:r>
              <a:rPr lang="pt-BR" b="0" i="0" dirty="0">
                <a:effectLst/>
              </a:rPr>
              <a:t>, é como se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estivéssemos treinando várias redes</a:t>
            </a:r>
            <a:r>
              <a:rPr lang="pt-BR" b="0" i="0" dirty="0">
                <a:effectLst/>
              </a:rPr>
              <a:t> neurais diferentes. </a:t>
            </a:r>
          </a:p>
          <a:p>
            <a:r>
              <a:rPr lang="pt-BR" dirty="0"/>
              <a:t>D</a:t>
            </a:r>
            <a:r>
              <a:rPr lang="pt-BR" b="0" i="0" dirty="0">
                <a:effectLst/>
              </a:rPr>
              <a:t>urante a </a:t>
            </a:r>
            <a:r>
              <a:rPr lang="pt-BR" b="1" i="1" dirty="0">
                <a:solidFill>
                  <a:srgbClr val="7030A0"/>
                </a:solidFill>
                <a:effectLst/>
              </a:rPr>
              <a:t>inferência</a:t>
            </a:r>
            <a:r>
              <a:rPr lang="pt-BR" b="0" i="0" dirty="0">
                <a:effectLst/>
              </a:rPr>
              <a:t>, os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resultados dessas redes são ponderados </a:t>
            </a:r>
            <a:r>
              <a:rPr lang="pt-BR" b="0" i="0" dirty="0">
                <a:effectLst/>
              </a:rPr>
              <a:t>(e.g., média ou voto majoritário) para produzir a saída final da rede.</a:t>
            </a:r>
          </a:p>
          <a:p>
            <a:r>
              <a:rPr lang="pt-BR" b="0" i="0" dirty="0">
                <a:effectLst/>
              </a:rPr>
              <a:t>As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diferentes redes se adaptarão de diferentes maneiras</a:t>
            </a:r>
            <a:r>
              <a:rPr lang="pt-BR" b="0" i="0" dirty="0">
                <a:effectLst/>
              </a:rPr>
              <a:t>, e assim, esperançosamente, o efeito do </a:t>
            </a:r>
            <a:r>
              <a:rPr lang="pt-BR" b="0" i="1" dirty="0">
                <a:effectLst/>
              </a:rPr>
              <a:t>dropout</a:t>
            </a:r>
            <a:r>
              <a:rPr lang="pt-BR" b="0" i="0" dirty="0">
                <a:effectLst/>
              </a:rPr>
              <a:t> será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reduzir o sobreajuste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1026" name="Picture 2" descr="Dropout in Neural Networks. Dropout layers have been the go-to… | by Harsh  Yadav | Towards Data Science">
            <a:extLst>
              <a:ext uri="{FF2B5EF4-FFF2-40B4-BE49-F238E27FC236}">
                <a16:creationId xmlns:a16="http://schemas.microsoft.com/office/drawing/2014/main" id="{7908373E-5974-7415-1DDF-423DEBE8BB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1" r="4461"/>
          <a:stretch/>
        </p:blipFill>
        <p:spPr bwMode="auto">
          <a:xfrm>
            <a:off x="279699" y="2344492"/>
            <a:ext cx="5271247" cy="308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224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08" y="1825624"/>
            <a:ext cx="5763802" cy="5032375"/>
          </a:xfrm>
        </p:spPr>
        <p:txBody>
          <a:bodyPr>
            <a:normAutofit/>
          </a:bodyPr>
          <a:lstStyle/>
          <a:p>
            <a:r>
              <a:rPr lang="pt-BR" b="1" i="0" dirty="0">
                <a:effectLst/>
              </a:rPr>
              <a:t>Aumentar artificialmente os dados (</a:t>
            </a:r>
            <a:r>
              <a:rPr lang="pt-BR" b="1" i="1" dirty="0">
                <a:effectLst/>
              </a:rPr>
              <a:t>Data Augmentation</a:t>
            </a:r>
            <a:r>
              <a:rPr lang="pt-BR" b="1" i="0" dirty="0">
                <a:effectLst/>
              </a:rPr>
              <a:t>):</a:t>
            </a:r>
            <a:r>
              <a:rPr lang="pt-BR" b="0" i="0" dirty="0">
                <a:effectLst/>
              </a:rPr>
              <a:t> O objetivo é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aumentar</a:t>
            </a:r>
            <a:r>
              <a:rPr lang="pt-BR" b="0" i="0" dirty="0">
                <a:effectLst/>
              </a:rPr>
              <a:t> 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variedade</a:t>
            </a:r>
            <a:r>
              <a:rPr lang="pt-BR" b="0" i="0" dirty="0">
                <a:effectLst/>
              </a:rPr>
              <a:t> e 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diversidade</a:t>
            </a:r>
            <a:r>
              <a:rPr lang="pt-BR" b="0" i="0" dirty="0">
                <a:effectLst/>
              </a:rPr>
              <a:t> dos dados de treinamento </a:t>
            </a:r>
            <a:r>
              <a:rPr lang="pt-BR" b="1" i="1" dirty="0">
                <a:solidFill>
                  <a:srgbClr val="7030A0"/>
                </a:solidFill>
                <a:effectLst/>
              </a:rPr>
              <a:t>criando novos exemplos a partir dos dados existentes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Essa técnica ajuda a melhorar o desempenho do modelo, tornando-o mais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robusto</a:t>
            </a:r>
            <a:r>
              <a:rPr lang="pt-BR" b="0" i="0" dirty="0">
                <a:effectLst/>
              </a:rPr>
              <a:t> e capaz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generalizar melhor</a:t>
            </a:r>
            <a:r>
              <a:rPr lang="pt-BR" b="0" i="0" dirty="0">
                <a:effectLst/>
              </a:rPr>
              <a:t>. </a:t>
            </a:r>
          </a:p>
        </p:txBody>
      </p:sp>
      <p:pic>
        <p:nvPicPr>
          <p:cNvPr id="4" name="Picture 2" descr="Data Augmentation for Computer Vision | by TagX | Medium">
            <a:extLst>
              <a:ext uri="{FF2B5EF4-FFF2-40B4-BE49-F238E27FC236}">
                <a16:creationId xmlns:a16="http://schemas.microsoft.com/office/drawing/2014/main" id="{5692B4E6-B888-E061-A50A-821892C9D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34" y="2463502"/>
            <a:ext cx="5857866" cy="329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B7DEDA5-F84D-C921-70EB-FD505F8C918F}"/>
              </a:ext>
            </a:extLst>
          </p:cNvPr>
          <p:cNvSpPr txBox="1"/>
          <p:nvPr/>
        </p:nvSpPr>
        <p:spPr>
          <a:xfrm>
            <a:off x="8187865" y="6581000"/>
            <a:ext cx="41171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hlinkClick r:id="rId4"/>
              </a:rPr>
              <a:t>Exemplo: </a:t>
            </a:r>
            <a:r>
              <a:rPr lang="pt-BR" sz="1200" dirty="0" err="1">
                <a:hlinkClick r:id="rId4"/>
              </a:rPr>
              <a:t>Treinamento_com_e_sem_data_augmentation.ipynb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51810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4"/>
            <a:ext cx="5986410" cy="5032375"/>
          </a:xfrm>
        </p:spPr>
        <p:txBody>
          <a:bodyPr>
            <a:normAutofit/>
          </a:bodyPr>
          <a:lstStyle/>
          <a:p>
            <a:r>
              <a:rPr lang="pt-BR" dirty="0"/>
              <a:t>Quando o problema envolve </a:t>
            </a:r>
            <a:r>
              <a:rPr lang="pt-BR" b="1" i="1" dirty="0">
                <a:solidFill>
                  <a:srgbClr val="00B050"/>
                </a:solidFill>
              </a:rPr>
              <a:t>imagens</a:t>
            </a:r>
            <a:r>
              <a:rPr lang="pt-BR" dirty="0"/>
              <a:t>, podemos aplicar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transformações</a:t>
            </a:r>
            <a:r>
              <a:rPr lang="pt-BR" b="0" i="0" dirty="0">
                <a:effectLst/>
              </a:rPr>
              <a:t>, como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rotação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espelhamento</a:t>
            </a:r>
            <a:r>
              <a:rPr lang="pt-BR" b="0" i="0" dirty="0">
                <a:effectLst/>
              </a:rPr>
              <a:t> 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corte</a:t>
            </a:r>
            <a:r>
              <a:rPr lang="pt-BR" b="0" i="0" dirty="0">
                <a:effectLst/>
              </a:rPr>
              <a:t>, modificação do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brilho</a:t>
            </a:r>
            <a:r>
              <a:rPr lang="pt-BR" b="0" i="0" dirty="0">
                <a:effectLst/>
              </a:rPr>
              <a:t>, adição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ruído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desfoque</a:t>
            </a:r>
            <a:r>
              <a:rPr lang="pt-BR" b="0" i="0" dirty="0">
                <a:effectLst/>
              </a:rPr>
              <a:t>, etc.</a:t>
            </a:r>
          </a:p>
          <a:p>
            <a:r>
              <a:rPr lang="pt-BR" dirty="0"/>
              <a:t>O </a:t>
            </a:r>
            <a:r>
              <a:rPr lang="pt-BR" b="1" i="1" dirty="0">
                <a:solidFill>
                  <a:srgbClr val="00B050"/>
                </a:solidFill>
              </a:rPr>
              <a:t>data a</a:t>
            </a:r>
            <a:r>
              <a:rPr lang="pt-BR" b="1" i="1" dirty="0">
                <a:solidFill>
                  <a:srgbClr val="00B050"/>
                </a:solidFill>
                <a:effectLst/>
              </a:rPr>
              <a:t>ugmentation</a:t>
            </a:r>
            <a:r>
              <a:rPr lang="pt-BR" b="1" i="1" dirty="0">
                <a:solidFill>
                  <a:srgbClr val="00B050"/>
                </a:solidFill>
              </a:rPr>
              <a:t> torna </a:t>
            </a:r>
            <a:r>
              <a:rPr lang="pt-BR" b="1" i="1" dirty="0" err="1">
                <a:solidFill>
                  <a:srgbClr val="00B050"/>
                </a:solidFill>
              </a:rPr>
              <a:t>CNNs</a:t>
            </a:r>
            <a:r>
              <a:rPr lang="pt-BR" b="1" i="1" dirty="0">
                <a:solidFill>
                  <a:srgbClr val="00B050"/>
                </a:solidFill>
              </a:rPr>
              <a:t> robustas à rotação das imagens</a:t>
            </a:r>
            <a:r>
              <a:rPr lang="pt-BR" dirty="0"/>
              <a:t>, pois a rede é treinada com a </a:t>
            </a:r>
            <a:r>
              <a:rPr lang="pt-BR" b="1" i="1" dirty="0"/>
              <a:t>mesma imagem com diferentes rotações</a:t>
            </a:r>
            <a:r>
              <a:rPr lang="pt-BR" dirty="0"/>
              <a:t>.</a:t>
            </a:r>
          </a:p>
          <a:p>
            <a:r>
              <a:rPr lang="pt-BR" b="0" i="0" dirty="0">
                <a:effectLst/>
              </a:rPr>
              <a:t>Assim a rede aprende 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reconhecer padrões independentemente da orientação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1026" name="Picture 2" descr="Data Augmentation for Computer Vision | by TagX | Medium">
            <a:extLst>
              <a:ext uri="{FF2B5EF4-FFF2-40B4-BE49-F238E27FC236}">
                <a16:creationId xmlns:a16="http://schemas.microsoft.com/office/drawing/2014/main" id="{FB7D8235-3582-6BF9-817B-5D611675B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1" y="2495775"/>
            <a:ext cx="5857866" cy="329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096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Data augmentation </a:t>
            </a:r>
            <a:r>
              <a:rPr lang="pt-BR" dirty="0"/>
              <a:t>com Tensorflow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6835" y="1825624"/>
            <a:ext cx="5875575" cy="5032375"/>
          </a:xfrm>
        </p:spPr>
        <p:txBody>
          <a:bodyPr>
            <a:normAutofit lnSpcReduction="10000"/>
          </a:bodyPr>
          <a:lstStyle/>
          <a:p>
            <a:r>
              <a:rPr lang="pt-BR" b="0" i="0" dirty="0">
                <a:effectLst/>
              </a:rPr>
              <a:t>O Tensorflow possui </a:t>
            </a:r>
            <a:r>
              <a:rPr lang="pt-BR" dirty="0"/>
              <a:t>várias camadas que podem ser usadas </a:t>
            </a:r>
            <a:r>
              <a:rPr lang="pt-BR" b="0" i="0" dirty="0">
                <a:effectLst/>
              </a:rPr>
              <a:t>para criar novas imagens a partir das existentes: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tf.keras.layers.RandomCrop</a:t>
            </a:r>
            <a:r>
              <a:rPr lang="pt-BR" dirty="0"/>
              <a:t>(),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tf.keras.layers.RandomZoom</a:t>
            </a:r>
            <a:r>
              <a:rPr lang="pt-BR" dirty="0"/>
              <a:t>(),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tf.keras.layers.RandomFlip</a:t>
            </a:r>
            <a:r>
              <a:rPr lang="pt-BR" dirty="0"/>
              <a:t>(),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tf.keras.layers.RandomRotation</a:t>
            </a:r>
            <a:r>
              <a:rPr lang="pt-BR" dirty="0"/>
              <a:t>(), etc.</a:t>
            </a:r>
          </a:p>
          <a:p>
            <a:r>
              <a:rPr lang="pt-BR" b="0" i="0" dirty="0">
                <a:effectLst/>
              </a:rPr>
              <a:t>Essas camadas podem ser adicionadas como camadas iniciais em seu modelo e o TensorFlow cuidará automaticamente do pré-processamento durante o treinamento e a inferência.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C36DA5E-2BA2-E248-545D-D53ECB51FE80}"/>
              </a:ext>
            </a:extLst>
          </p:cNvPr>
          <p:cNvSpPr txBox="1"/>
          <p:nvPr/>
        </p:nvSpPr>
        <p:spPr>
          <a:xfrm>
            <a:off x="208971" y="1825624"/>
            <a:ext cx="633614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rgbClr val="000000"/>
                </a:solidFill>
                <a:highlight>
                  <a:srgbClr val="FFFFFF"/>
                </a:highlight>
              </a:rPr>
              <a:t>data_augmentation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keras</a:t>
            </a:r>
            <a:r>
              <a:rPr lang="pt-BR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Sequential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[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layers</a:t>
            </a:r>
            <a:r>
              <a:rPr lang="pt-BR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RandomFlip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>
                <a:solidFill>
                  <a:srgbClr val="808080"/>
                </a:solidFill>
                <a:highlight>
                  <a:srgbClr val="FFFFFF"/>
                </a:highlight>
              </a:rPr>
              <a:t>"horizontal"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input_shape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=(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img_height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img_width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3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)),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layers</a:t>
            </a:r>
            <a:r>
              <a:rPr lang="pt-BR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RandomRotation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0.1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),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layers</a:t>
            </a:r>
            <a:r>
              <a:rPr lang="pt-BR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RandomZoom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0.1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),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]</a:t>
            </a:r>
            <a:endParaRPr lang="pt-BR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  <p:pic>
        <p:nvPicPr>
          <p:cNvPr id="1026" name="Picture 2" descr="png">
            <a:extLst>
              <a:ext uri="{FF2B5EF4-FFF2-40B4-BE49-F238E27FC236}">
                <a16:creationId xmlns:a16="http://schemas.microsoft.com/office/drawing/2014/main" id="{C682B81E-8FB9-B056-F838-5063C9F24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095" y="3140364"/>
            <a:ext cx="3601616" cy="35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0EA2D64-8F5C-BFDB-74C3-103B55491DD7}"/>
              </a:ext>
            </a:extLst>
          </p:cNvPr>
          <p:cNvSpPr txBox="1"/>
          <p:nvPr/>
        </p:nvSpPr>
        <p:spPr>
          <a:xfrm>
            <a:off x="9783905" y="6581001"/>
            <a:ext cx="2408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hlinkClick r:id="rId4"/>
              </a:rPr>
              <a:t>Exemplo: </a:t>
            </a:r>
            <a:r>
              <a:rPr lang="pt-BR" sz="1200" dirty="0" err="1">
                <a:hlinkClick r:id="rId4"/>
              </a:rPr>
              <a:t>data_augmentation.ipynb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756459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6F209-3E3E-0136-4083-293C5897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Data augmentation </a:t>
            </a:r>
            <a:r>
              <a:rPr lang="pt-BR" dirty="0"/>
              <a:t>com Tensorflow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294B5F-B438-34E2-4845-29E47EF0D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0109" y="1825624"/>
            <a:ext cx="5552301" cy="5032375"/>
          </a:xfrm>
        </p:spPr>
        <p:txBody>
          <a:bodyPr>
            <a:normAutofit/>
          </a:bodyPr>
          <a:lstStyle/>
          <a:p>
            <a:r>
              <a:rPr lang="pt-BR" dirty="0"/>
              <a:t>Além das camadas, o </a:t>
            </a:r>
            <a:r>
              <a:rPr lang="pt-BR" b="0" i="0" dirty="0">
                <a:effectLst/>
              </a:rPr>
              <a:t>Tensorflow possui um módulo de pré-processamento de imagens chamado </a:t>
            </a:r>
            <a:r>
              <a:rPr lang="pt-BR" b="1" i="1" dirty="0" err="1">
                <a:effectLst/>
              </a:rPr>
              <a:t>tf.image</a:t>
            </a:r>
            <a:r>
              <a:rPr lang="pt-BR" b="0" i="0" dirty="0">
                <a:effectLst/>
              </a:rPr>
              <a:t> que também pode ser usado para criar novas imagens.</a:t>
            </a:r>
          </a:p>
          <a:p>
            <a:r>
              <a:rPr lang="pt-BR" dirty="0"/>
              <a:t>Elas são usadas para um controle mais preciso do pré-processamento.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968FA2-907F-A936-0FB9-FBCC7031AE78}"/>
              </a:ext>
            </a:extLst>
          </p:cNvPr>
          <p:cNvSpPr txBox="1"/>
          <p:nvPr/>
        </p:nvSpPr>
        <p:spPr>
          <a:xfrm>
            <a:off x="1966767" y="1880026"/>
            <a:ext cx="31311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</a:rPr>
              <a:t>flipped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tf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flip_left_right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visualize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flipped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  <p:pic>
        <p:nvPicPr>
          <p:cNvPr id="2051" name="Picture 3" descr="png">
            <a:extLst>
              <a:ext uri="{FF2B5EF4-FFF2-40B4-BE49-F238E27FC236}">
                <a16:creationId xmlns:a16="http://schemas.microsoft.com/office/drawing/2014/main" id="{D2E157D4-2C63-4035-BFF9-51F204A13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76" y="2434556"/>
            <a:ext cx="4324927" cy="169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png">
            <a:extLst>
              <a:ext uri="{FF2B5EF4-FFF2-40B4-BE49-F238E27FC236}">
                <a16:creationId xmlns:a16="http://schemas.microsoft.com/office/drawing/2014/main" id="{9E28E4D6-8A51-D550-1ED9-41F8AE7BA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849" y="4341811"/>
            <a:ext cx="3380509" cy="247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9E67CF0-3415-EE05-0025-2E6D9FA8DF5D}"/>
              </a:ext>
            </a:extLst>
          </p:cNvPr>
          <p:cNvSpPr txBox="1"/>
          <p:nvPr/>
        </p:nvSpPr>
        <p:spPr>
          <a:xfrm>
            <a:off x="1966767" y="4347567"/>
            <a:ext cx="26319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</a:rPr>
              <a:t>rotated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tf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rot90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visualize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rotated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5019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CB3FED-5D1A-7084-5333-A3B2FA75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vamos ver?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FE7774-7186-A846-D8DE-518B2CBF4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54103" cy="5032376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Vimos anteriormente que o sobreajuste (</a:t>
            </a:r>
            <a:r>
              <a:rPr lang="pt-BR" b="0" i="1" dirty="0" err="1">
                <a:effectLst/>
              </a:rPr>
              <a:t>overfitting</a:t>
            </a:r>
            <a:r>
              <a:rPr lang="pt-BR" b="0" i="0" dirty="0">
                <a:effectLst/>
              </a:rPr>
              <a:t>) é um fenômeno indesejado que ocorre em modelos de aprendizado de máquina, no qual o modelo se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ajusta excessivamente aos dados de treinamento</a:t>
            </a:r>
            <a:r>
              <a:rPr lang="pt-BR" b="0" i="0" dirty="0">
                <a:effectLst/>
              </a:rPr>
              <a:t>, em vez de generalizar bem para dados inéditos. </a:t>
            </a:r>
          </a:p>
          <a:p>
            <a:r>
              <a:rPr lang="pt-BR" b="0" i="0" dirty="0">
                <a:effectLst/>
              </a:rPr>
              <a:t>Em outras palavras,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"decora" os dados de treinamento capturando até mesmo o ruído presente nos dados</a:t>
            </a:r>
            <a:r>
              <a:rPr lang="pt-BR" b="0" i="0" dirty="0">
                <a:effectLst/>
              </a:rPr>
              <a:t> em vez de aprender o padrão geral que pode ser aplicado a exemplos desconhecidos.</a:t>
            </a:r>
          </a:p>
          <a:p>
            <a:r>
              <a:rPr lang="pt-BR" dirty="0"/>
              <a:t>Em geral, é mais comum um modelo se sobreajustar do que subajustar.</a:t>
            </a:r>
            <a:endParaRPr lang="pt-BR" b="0" i="0" dirty="0">
              <a:effectLst/>
            </a:endParaRPr>
          </a:p>
          <a:p>
            <a:r>
              <a:rPr lang="pt-BR" dirty="0"/>
              <a:t>Portanto, neste tópico, veremos algumas formas de se evitar o sobreajuste.</a:t>
            </a:r>
          </a:p>
        </p:txBody>
      </p:sp>
    </p:spTree>
    <p:extLst>
      <p:ext uri="{BB962C8B-B14F-4D97-AF65-F5344CB8AC3E}">
        <p14:creationId xmlns:p14="http://schemas.microsoft.com/office/powerpoint/2010/main" val="529739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9B0700-9B3E-5B03-9F91-6AF0EAAFF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Data </a:t>
            </a:r>
            <a:r>
              <a:rPr lang="pt-BR" i="1" dirty="0" err="1"/>
              <a:t>augmentation</a:t>
            </a:r>
            <a:r>
              <a:rPr lang="pt-BR" i="1"/>
              <a:t> </a:t>
            </a:r>
            <a:r>
              <a:rPr lang="pt-BR"/>
              <a:t>com Tensorflow</a:t>
            </a:r>
          </a:p>
        </p:txBody>
      </p:sp>
      <p:pic>
        <p:nvPicPr>
          <p:cNvPr id="3074" name="Picture 2" descr="png">
            <a:extLst>
              <a:ext uri="{FF2B5EF4-FFF2-40B4-BE49-F238E27FC236}">
                <a16:creationId xmlns:a16="http://schemas.microsoft.com/office/drawing/2014/main" id="{25EF3148-3622-8172-1AAB-58A2B6E68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09" y="2257808"/>
            <a:ext cx="4753264" cy="185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29C95C0-18FE-E837-A2FA-27DC9488373C}"/>
              </a:ext>
            </a:extLst>
          </p:cNvPr>
          <p:cNvSpPr txBox="1"/>
          <p:nvPr/>
        </p:nvSpPr>
        <p:spPr>
          <a:xfrm>
            <a:off x="1104900" y="1747346"/>
            <a:ext cx="38146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</a:rPr>
              <a:t>saturated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tf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adjust_saturation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3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visualize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saturated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99AE112-4A81-249F-61FC-87A439D9BAAB}"/>
              </a:ext>
            </a:extLst>
          </p:cNvPr>
          <p:cNvSpPr txBox="1"/>
          <p:nvPr/>
        </p:nvSpPr>
        <p:spPr>
          <a:xfrm>
            <a:off x="1224973" y="4253699"/>
            <a:ext cx="36945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</a:rPr>
              <a:t>bright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tf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adjust_brightness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0.4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visualize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pt-BR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bright</a:t>
            </a:r>
            <a:r>
              <a:rPr lang="pt-BR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  <p:pic>
        <p:nvPicPr>
          <p:cNvPr id="3076" name="Picture 4" descr="png">
            <a:extLst>
              <a:ext uri="{FF2B5EF4-FFF2-40B4-BE49-F238E27FC236}">
                <a16:creationId xmlns:a16="http://schemas.microsoft.com/office/drawing/2014/main" id="{4C4D1D85-8669-9771-6467-CBB9B7C9E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82" y="4751404"/>
            <a:ext cx="4753264" cy="185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899D25-2A06-8FD6-11F7-D9F302FDAFE6}"/>
              </a:ext>
            </a:extLst>
          </p:cNvPr>
          <p:cNvSpPr txBox="1"/>
          <p:nvPr/>
        </p:nvSpPr>
        <p:spPr>
          <a:xfrm>
            <a:off x="6605155" y="1747346"/>
            <a:ext cx="486294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</a:rPr>
              <a:t>for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</a:rPr>
              <a:t>in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1" dirty="0">
                <a:solidFill>
                  <a:srgbClr val="880088"/>
                </a:solidFill>
                <a:highlight>
                  <a:srgbClr val="FFFFFF"/>
                </a:highlight>
              </a:rPr>
              <a:t>range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3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):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seed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0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400" b="0" dirty="0">
                <a:solidFill>
                  <a:srgbClr val="008000"/>
                </a:solidFill>
                <a:highlight>
                  <a:srgbClr val="FFFFFF"/>
                </a:highlight>
              </a:rPr>
              <a:t># tuple of size (2,)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stateless_random_crop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tf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stateless_random_crop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    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size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=[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210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300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>
                <a:solidFill>
                  <a:srgbClr val="FF0000"/>
                </a:solidFill>
                <a:highlight>
                  <a:srgbClr val="FFFFFF"/>
                </a:highlight>
              </a:rPr>
              <a:t>3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],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seed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seed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14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 visualize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image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14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stateless_random_crop</a:t>
            </a:r>
            <a:r>
              <a:rPr lang="en-US" sz="14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1400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6B395245-CB74-E4E9-769F-4C87CFB92D24}"/>
              </a:ext>
            </a:extLst>
          </p:cNvPr>
          <p:cNvGrpSpPr/>
          <p:nvPr/>
        </p:nvGrpSpPr>
        <p:grpSpPr>
          <a:xfrm>
            <a:off x="7207829" y="2878269"/>
            <a:ext cx="3225685" cy="3930305"/>
            <a:chOff x="7423264" y="2916897"/>
            <a:chExt cx="3225685" cy="3930305"/>
          </a:xfrm>
        </p:grpSpPr>
        <p:pic>
          <p:nvPicPr>
            <p:cNvPr id="3082" name="Picture 10" descr="png">
              <a:extLst>
                <a:ext uri="{FF2B5EF4-FFF2-40B4-BE49-F238E27FC236}">
                  <a16:creationId xmlns:a16="http://schemas.microsoft.com/office/drawing/2014/main" id="{74911A61-241F-E975-8D00-94B931414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264" y="2916897"/>
              <a:ext cx="3225685" cy="1303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png">
              <a:extLst>
                <a:ext uri="{FF2B5EF4-FFF2-40B4-BE49-F238E27FC236}">
                  <a16:creationId xmlns:a16="http://schemas.microsoft.com/office/drawing/2014/main" id="{CD62BDC1-600E-20F9-80B1-E62D131647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264" y="4240942"/>
              <a:ext cx="3225685" cy="1303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6" name="Picture 14" descr="png">
              <a:extLst>
                <a:ext uri="{FF2B5EF4-FFF2-40B4-BE49-F238E27FC236}">
                  <a16:creationId xmlns:a16="http://schemas.microsoft.com/office/drawing/2014/main" id="{D4ABFA9C-260A-B673-4E41-F2435F0F3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3264" y="5544072"/>
              <a:ext cx="3225685" cy="1303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45522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2EEC3-9F93-F0C7-00C7-2A8406F8F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DAE270-373C-955C-8C3A-BAE8D668D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635" y="1825624"/>
            <a:ext cx="6514855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Um </a:t>
            </a:r>
            <a:r>
              <a:rPr lang="pt-BR" b="1" i="1" dirty="0">
                <a:solidFill>
                  <a:srgbClr val="00B050"/>
                </a:solidFill>
              </a:rPr>
              <a:t>modelo excessivamente complexo</a:t>
            </a:r>
            <a:r>
              <a:rPr lang="pt-BR" dirty="0"/>
              <a:t> tem grandes chances de se </a:t>
            </a:r>
            <a:r>
              <a:rPr lang="pt-BR" b="1" i="1" dirty="0">
                <a:solidFill>
                  <a:srgbClr val="00B050"/>
                </a:solidFill>
              </a:rPr>
              <a:t>sobreajustar</a:t>
            </a:r>
            <a:r>
              <a:rPr lang="pt-BR" dirty="0"/>
              <a:t>. </a:t>
            </a:r>
          </a:p>
          <a:p>
            <a:r>
              <a:rPr lang="pt-BR" dirty="0"/>
              <a:t>Portanto,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modelos menos complexos</a:t>
            </a:r>
            <a:r>
              <a:rPr lang="pt-BR" b="0" i="0" dirty="0">
                <a:effectLst/>
              </a:rPr>
              <a:t> (i.e., mais simples), com menos parâmetros,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tendem a não se sobreajustar e a generalizar melhor</a:t>
            </a:r>
            <a:r>
              <a:rPr lang="pt-BR" b="0" i="0" dirty="0">
                <a:effectLst/>
              </a:rPr>
              <a:t>.</a:t>
            </a:r>
            <a:endParaRPr lang="pt-BR" dirty="0"/>
          </a:p>
          <a:p>
            <a:r>
              <a:rPr lang="pt-BR" dirty="0"/>
              <a:t>O objetivo é encontrar um modelo com </a:t>
            </a:r>
            <a:r>
              <a:rPr lang="pt-BR" b="1" i="1" dirty="0">
                <a:solidFill>
                  <a:srgbClr val="00B050"/>
                </a:solidFill>
              </a:rPr>
              <a:t>complexidade suficiente para capturar o padrão geral por trás dos dados</a:t>
            </a:r>
            <a:r>
              <a:rPr lang="pt-BR" dirty="0"/>
              <a:t>.</a:t>
            </a:r>
          </a:p>
          <a:p>
            <a:r>
              <a:rPr lang="pt-BR" b="1" i="1" dirty="0">
                <a:solidFill>
                  <a:srgbClr val="00B050"/>
                </a:solidFill>
                <a:effectLst/>
              </a:rPr>
              <a:t>Otimização hiperparamétrica</a:t>
            </a:r>
            <a:r>
              <a:rPr lang="pt-BR" b="0" i="0" dirty="0">
                <a:effectLst/>
              </a:rPr>
              <a:t> pode ajustar a complexidade do modelo 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encontrar a configuração que oferece um bom equilíbrio entre viés e variância</a:t>
            </a:r>
            <a:r>
              <a:rPr lang="pt-BR" b="0" i="0" dirty="0">
                <a:effectLst/>
              </a:rPr>
              <a:t>.</a:t>
            </a:r>
            <a:endParaRPr lang="pt-BR" dirty="0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4841B13E-FED9-6E46-EAA1-61799CADD711}"/>
              </a:ext>
            </a:extLst>
          </p:cNvPr>
          <p:cNvGrpSpPr/>
          <p:nvPr/>
        </p:nvGrpSpPr>
        <p:grpSpPr>
          <a:xfrm>
            <a:off x="442529" y="2411125"/>
            <a:ext cx="4554343" cy="3158402"/>
            <a:chOff x="599548" y="2475780"/>
            <a:chExt cx="4199268" cy="2853458"/>
          </a:xfrm>
        </p:grpSpPr>
        <p:pic>
          <p:nvPicPr>
            <p:cNvPr id="1026" name="Picture 2" descr="SigOpt Optimization Loop">
              <a:extLst>
                <a:ext uri="{FF2B5EF4-FFF2-40B4-BE49-F238E27FC236}">
                  <a16:creationId xmlns:a16="http://schemas.microsoft.com/office/drawing/2014/main" id="{07C54C8B-DDE1-6B00-356B-55239B5B5B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9548" y="2475780"/>
              <a:ext cx="4199268" cy="2853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SigOpt Optimization Loop">
              <a:extLst>
                <a:ext uri="{FF2B5EF4-FFF2-40B4-BE49-F238E27FC236}">
                  <a16:creationId xmlns:a16="http://schemas.microsoft.com/office/drawing/2014/main" id="{F6B84B57-0B8A-E0EC-7058-C1C7157B99F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09" t="67008" r="30655" b="27873"/>
            <a:stretch/>
          </p:blipFill>
          <p:spPr bwMode="auto">
            <a:xfrm>
              <a:off x="3489325" y="4371975"/>
              <a:ext cx="450850" cy="16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SigOpt Optimization Loop">
              <a:extLst>
                <a:ext uri="{FF2B5EF4-FFF2-40B4-BE49-F238E27FC236}">
                  <a16:creationId xmlns:a16="http://schemas.microsoft.com/office/drawing/2014/main" id="{0F8FFFA5-3D52-DAB1-9F66-8FCC9E469A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09" t="67008" r="30655" b="27873"/>
            <a:stretch/>
          </p:blipFill>
          <p:spPr bwMode="auto">
            <a:xfrm>
              <a:off x="3837734" y="4371974"/>
              <a:ext cx="450850" cy="168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CaixaDeTexto 6">
            <a:extLst>
              <a:ext uri="{FF2B5EF4-FFF2-40B4-BE49-F238E27FC236}">
                <a16:creationId xmlns:a16="http://schemas.microsoft.com/office/drawing/2014/main" id="{956C1FA0-AFA6-13F2-6F4C-13D985815E31}"/>
              </a:ext>
            </a:extLst>
          </p:cNvPr>
          <p:cNvSpPr txBox="1"/>
          <p:nvPr/>
        </p:nvSpPr>
        <p:spPr>
          <a:xfrm>
            <a:off x="0" y="6581000"/>
            <a:ext cx="406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hlinkClick r:id="rId4"/>
              </a:rPr>
              <a:t>Exemplo: </a:t>
            </a:r>
            <a:r>
              <a:rPr lang="pt-BR" sz="1200" dirty="0" err="1">
                <a:hlinkClick r:id="rId4"/>
              </a:rPr>
              <a:t>Sobreajuste_e_otimização_hiperparamétrica.ipynb</a:t>
            </a:r>
            <a:r>
              <a:rPr lang="pt-BR" sz="1200" dirty="0">
                <a:hlinkClick r:id="rId4"/>
              </a:rPr>
              <a:t> 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162444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564" y="1825624"/>
            <a:ext cx="6677890" cy="5032375"/>
          </a:xfrm>
        </p:spPr>
        <p:txBody>
          <a:bodyPr>
            <a:normAutofit/>
          </a:bodyPr>
          <a:lstStyle/>
          <a:p>
            <a:r>
              <a:rPr lang="pt-BR" b="1" i="1" dirty="0"/>
              <a:t>T</a:t>
            </a:r>
            <a:r>
              <a:rPr lang="pt-BR" b="1" i="1" dirty="0">
                <a:effectLst/>
              </a:rPr>
              <a:t>ransfer learning</a:t>
            </a:r>
            <a:r>
              <a:rPr lang="pt-BR" dirty="0">
                <a:effectLst/>
              </a:rPr>
              <a:t> ou </a:t>
            </a:r>
            <a:r>
              <a:rPr lang="pt-BR" dirty="0"/>
              <a:t>transferência de aprendizado é</a:t>
            </a:r>
            <a:r>
              <a:rPr lang="pt-BR" b="0" i="0" dirty="0">
                <a:effectLst/>
              </a:rPr>
              <a:t> uma abordagem que envolve o uso de um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pré-treinado em uma tarefa </a:t>
            </a:r>
            <a:r>
              <a:rPr lang="pt-BR" b="0" i="0" dirty="0">
                <a:effectLst/>
              </a:rPr>
              <a:t>(ou domínio) relacionada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como ponto de partida para uma nova tarefa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2052" name="Picture 4" descr="Transfer Learning">
            <a:extLst>
              <a:ext uri="{FF2B5EF4-FFF2-40B4-BE49-F238E27FC236}">
                <a16:creationId xmlns:a16="http://schemas.microsoft.com/office/drawing/2014/main" id="{3B6B0EBE-D06E-6F94-33ED-085555A9B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8" t="15906" b="27976"/>
          <a:stretch/>
        </p:blipFill>
        <p:spPr bwMode="auto">
          <a:xfrm>
            <a:off x="1249382" y="1787956"/>
            <a:ext cx="3116941" cy="255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nsfer Learning in Deep Learning - Introduction to Deep Learning - YouTube">
            <a:extLst>
              <a:ext uri="{FF2B5EF4-FFF2-40B4-BE49-F238E27FC236}">
                <a16:creationId xmlns:a16="http://schemas.microsoft.com/office/drawing/2014/main" id="{A6F8E130-AB12-AC2A-89D6-74C318B4B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0" t="40674" r="16894" b="5323"/>
          <a:stretch/>
        </p:blipFill>
        <p:spPr bwMode="auto">
          <a:xfrm>
            <a:off x="765379" y="4721652"/>
            <a:ext cx="4137891" cy="190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135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T</a:t>
            </a:r>
            <a:r>
              <a:rPr lang="pt-BR" b="0" i="1" dirty="0">
                <a:effectLst/>
              </a:rPr>
              <a:t>ransfer learning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9126" y="1825624"/>
            <a:ext cx="5874327" cy="5032375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Suponham que temos uma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rede </a:t>
            </a:r>
            <a:r>
              <a:rPr lang="pt-BR" b="1" i="1" dirty="0" err="1">
                <a:solidFill>
                  <a:srgbClr val="00B050"/>
                </a:solidFill>
                <a:effectLst/>
              </a:rPr>
              <a:t>pré</a:t>
            </a:r>
            <a:r>
              <a:rPr lang="pt-BR" b="1" i="1" dirty="0">
                <a:solidFill>
                  <a:srgbClr val="00B050"/>
                </a:solidFill>
                <a:effectLst/>
              </a:rPr>
              <a:t>-treinada</a:t>
            </a:r>
            <a:r>
              <a:rPr lang="pt-BR" b="0" i="0" dirty="0">
                <a:effectLst/>
              </a:rPr>
              <a:t> para classificar imagens em 100 categorias diferentes, incluindo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animais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plantas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veículos</a:t>
            </a:r>
            <a:r>
              <a:rPr lang="pt-BR" dirty="0"/>
              <a:t>, etc. e </a:t>
            </a:r>
            <a:r>
              <a:rPr lang="pt-BR" b="0" i="0" dirty="0">
                <a:effectLst/>
              </a:rPr>
              <a:t>queremos treinar uma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nova rede para classificar tipos específicos de veículos</a:t>
            </a:r>
            <a:r>
              <a:rPr lang="pt-BR" b="0" i="0" dirty="0">
                <a:effectLst/>
              </a:rPr>
              <a:t>. </a:t>
            </a:r>
          </a:p>
          <a:p>
            <a:r>
              <a:rPr lang="pt-BR" dirty="0"/>
              <a:t>Por e</a:t>
            </a:r>
            <a:r>
              <a:rPr lang="pt-BR" b="0" i="0" dirty="0">
                <a:effectLst/>
              </a:rPr>
              <a:t>ssas tarefas serem muito semelhantes,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podemos reutilizar partes da primeira rede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2052" name="Picture 4" descr="Transfer Learning">
            <a:extLst>
              <a:ext uri="{FF2B5EF4-FFF2-40B4-BE49-F238E27FC236}">
                <a16:creationId xmlns:a16="http://schemas.microsoft.com/office/drawing/2014/main" id="{3B6B0EBE-D06E-6F94-33ED-085555A9B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8" t="15906" b="27976"/>
          <a:stretch/>
        </p:blipFill>
        <p:spPr bwMode="auto">
          <a:xfrm>
            <a:off x="1249382" y="1787956"/>
            <a:ext cx="3116941" cy="255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nsfer Learning in Deep Learning - Introduction to Deep Learning - YouTube">
            <a:extLst>
              <a:ext uri="{FF2B5EF4-FFF2-40B4-BE49-F238E27FC236}">
                <a16:creationId xmlns:a16="http://schemas.microsoft.com/office/drawing/2014/main" id="{A6F8E130-AB12-AC2A-89D6-74C318B4B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0" t="40674" r="16894" b="5323"/>
          <a:stretch/>
        </p:blipFill>
        <p:spPr bwMode="auto">
          <a:xfrm>
            <a:off x="765379" y="4721652"/>
            <a:ext cx="4137891" cy="190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995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evitar o sobreajuste?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4"/>
            <a:ext cx="5957454" cy="5032375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Modelos pré-treinados em grandes conjuntos de dados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extraem características relevantes e representações úteis dos dados</a:t>
            </a:r>
            <a:r>
              <a:rPr lang="pt-BR" b="0" i="0" dirty="0">
                <a:effectLst/>
              </a:rPr>
              <a:t>. </a:t>
            </a:r>
          </a:p>
          <a:p>
            <a:r>
              <a:rPr lang="pt-BR" b="0" i="0" dirty="0">
                <a:effectLst/>
              </a:rPr>
              <a:t>Essas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representações são transferidas para o novo modelo</a:t>
            </a:r>
            <a:r>
              <a:rPr lang="pt-BR" b="0" i="0" dirty="0">
                <a:effectLst/>
              </a:rPr>
              <a:t>, que pode se beneficiar de uma inicialização mais informada.</a:t>
            </a:r>
          </a:p>
        </p:txBody>
      </p:sp>
      <p:pic>
        <p:nvPicPr>
          <p:cNvPr id="2052" name="Picture 4" descr="Transfer Learning">
            <a:extLst>
              <a:ext uri="{FF2B5EF4-FFF2-40B4-BE49-F238E27FC236}">
                <a16:creationId xmlns:a16="http://schemas.microsoft.com/office/drawing/2014/main" id="{3B6B0EBE-D06E-6F94-33ED-085555A9B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8" t="15906" b="27976"/>
          <a:stretch/>
        </p:blipFill>
        <p:spPr bwMode="auto">
          <a:xfrm>
            <a:off x="1249382" y="1787956"/>
            <a:ext cx="3116941" cy="255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nsfer Learning in Deep Learning - Introduction to Deep Learning - YouTube">
            <a:extLst>
              <a:ext uri="{FF2B5EF4-FFF2-40B4-BE49-F238E27FC236}">
                <a16:creationId xmlns:a16="http://schemas.microsoft.com/office/drawing/2014/main" id="{A6F8E130-AB12-AC2A-89D6-74C318B4B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0" t="40674" r="16894" b="5323"/>
          <a:stretch/>
        </p:blipFill>
        <p:spPr bwMode="auto">
          <a:xfrm>
            <a:off x="765379" y="4721652"/>
            <a:ext cx="4137891" cy="190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299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T</a:t>
            </a:r>
            <a:r>
              <a:rPr lang="pt-BR" b="0" i="1" dirty="0">
                <a:effectLst/>
              </a:rPr>
              <a:t>ransfer learning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4"/>
            <a:ext cx="5991226" cy="5032375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O </a:t>
            </a:r>
            <a:r>
              <a:rPr lang="pt-BR" b="0" i="1" dirty="0">
                <a:effectLst/>
              </a:rPr>
              <a:t>transfer learning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pode evitar </a:t>
            </a:r>
            <a:r>
              <a:rPr lang="pt-BR" b="0" i="0" dirty="0">
                <a:effectLst/>
              </a:rPr>
              <a:t>que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novo modelo sobreajuste</a:t>
            </a:r>
            <a:r>
              <a:rPr lang="pt-BR" b="0" i="0" dirty="0">
                <a:effectLst/>
              </a:rPr>
              <a:t>, pois ele já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começa com características relevantes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Como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pré-treinado já adquiriu um bom entendimento de características genéricas </a:t>
            </a:r>
            <a:r>
              <a:rPr lang="pt-BR" b="0" i="0" dirty="0">
                <a:effectLst/>
              </a:rPr>
              <a:t>em uma tarefa relacionada,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novo modelo pode exigir menos dados de treinamento</a:t>
            </a:r>
            <a:r>
              <a:rPr lang="pt-BR" b="0" i="0" dirty="0">
                <a:effectLst/>
              </a:rPr>
              <a:t> para alcançar um bom desempenho.</a:t>
            </a:r>
          </a:p>
        </p:txBody>
      </p:sp>
      <p:pic>
        <p:nvPicPr>
          <p:cNvPr id="2052" name="Picture 4" descr="Transfer Learning">
            <a:extLst>
              <a:ext uri="{FF2B5EF4-FFF2-40B4-BE49-F238E27FC236}">
                <a16:creationId xmlns:a16="http://schemas.microsoft.com/office/drawing/2014/main" id="{3B6B0EBE-D06E-6F94-33ED-085555A9B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8" t="15906" b="27976"/>
          <a:stretch/>
        </p:blipFill>
        <p:spPr bwMode="auto">
          <a:xfrm>
            <a:off x="1249382" y="1787956"/>
            <a:ext cx="3116941" cy="255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nsfer Learning in Deep Learning - Introduction to Deep Learning - YouTube">
            <a:extLst>
              <a:ext uri="{FF2B5EF4-FFF2-40B4-BE49-F238E27FC236}">
                <a16:creationId xmlns:a16="http://schemas.microsoft.com/office/drawing/2014/main" id="{A6F8E130-AB12-AC2A-89D6-74C318B4B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0" t="40674" r="16894" b="5323"/>
          <a:stretch/>
        </p:blipFill>
        <p:spPr bwMode="auto">
          <a:xfrm>
            <a:off x="765379" y="4721652"/>
            <a:ext cx="4137891" cy="190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234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T</a:t>
            </a:r>
            <a:r>
              <a:rPr lang="pt-BR" b="0" i="1" dirty="0">
                <a:effectLst/>
              </a:rPr>
              <a:t>ransfer learning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925" y="1825624"/>
            <a:ext cx="6210301" cy="5032375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O </a:t>
            </a:r>
            <a:r>
              <a:rPr lang="pt-BR" b="0" i="1" dirty="0">
                <a:effectLst/>
              </a:rPr>
              <a:t>transfer learning </a:t>
            </a:r>
            <a:r>
              <a:rPr lang="pt-BR" b="0" i="0" dirty="0">
                <a:effectLst/>
              </a:rPr>
              <a:t>é particularmente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útil</a:t>
            </a:r>
            <a:r>
              <a:rPr lang="pt-BR" b="0" i="0" dirty="0">
                <a:effectLst/>
              </a:rPr>
              <a:t>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quando os dados de treinamento são escassos</a:t>
            </a:r>
            <a:r>
              <a:rPr lang="pt-BR" b="0" i="0" dirty="0">
                <a:effectLst/>
              </a:rPr>
              <a:t>, o que é uma situação </a:t>
            </a:r>
            <a:r>
              <a:rPr lang="pt-BR" b="1" i="1" dirty="0">
                <a:solidFill>
                  <a:srgbClr val="7030A0"/>
                </a:solidFill>
                <a:effectLst/>
              </a:rPr>
              <a:t>propensa ao sobreajuste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Além de requerer menos dados, o </a:t>
            </a:r>
            <a:r>
              <a:rPr lang="pt-BR" b="0" i="1" dirty="0">
                <a:effectLst/>
              </a:rPr>
              <a:t>transfer learning</a:t>
            </a:r>
            <a:r>
              <a:rPr lang="pt-BR" b="0" i="0" dirty="0">
                <a:effectLst/>
              </a:rPr>
              <a:t>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acelera consideravelmente o treinamento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2052" name="Picture 4" descr="Transfer Learning">
            <a:extLst>
              <a:ext uri="{FF2B5EF4-FFF2-40B4-BE49-F238E27FC236}">
                <a16:creationId xmlns:a16="http://schemas.microsoft.com/office/drawing/2014/main" id="{3B6B0EBE-D06E-6F94-33ED-085555A9B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8" t="15906" b="27976"/>
          <a:stretch/>
        </p:blipFill>
        <p:spPr bwMode="auto">
          <a:xfrm>
            <a:off x="1249382" y="1787956"/>
            <a:ext cx="3116941" cy="2556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nsfer Learning in Deep Learning - Introduction to Deep Learning - YouTube">
            <a:extLst>
              <a:ext uri="{FF2B5EF4-FFF2-40B4-BE49-F238E27FC236}">
                <a16:creationId xmlns:a16="http://schemas.microsoft.com/office/drawing/2014/main" id="{A6F8E130-AB12-AC2A-89D6-74C318B4B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0" t="40674" r="16894" b="5323"/>
          <a:stretch/>
        </p:blipFill>
        <p:spPr bwMode="auto">
          <a:xfrm>
            <a:off x="765379" y="4721652"/>
            <a:ext cx="4137891" cy="190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60384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8613D-EEB0-2E1D-E882-07048E05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convolucional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76A543-15C7-D702-9568-ACA8B58B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725" y="1810384"/>
            <a:ext cx="6210299" cy="5047615"/>
          </a:xfrm>
        </p:spPr>
        <p:txBody>
          <a:bodyPr/>
          <a:lstStyle/>
          <a:p>
            <a:r>
              <a:rPr lang="pt-BR" dirty="0"/>
              <a:t>Para entender como o </a:t>
            </a:r>
            <a:r>
              <a:rPr lang="pt-BR" i="1" dirty="0"/>
              <a:t>transfer learning</a:t>
            </a:r>
            <a:r>
              <a:rPr lang="pt-BR" dirty="0"/>
              <a:t>, funciona, vamos usar uma </a:t>
            </a:r>
            <a:r>
              <a:rPr lang="pt-BR" b="1" i="1" dirty="0">
                <a:solidFill>
                  <a:srgbClr val="00B050"/>
                </a:solidFill>
              </a:rPr>
              <a:t>rede convolucional</a:t>
            </a:r>
            <a:r>
              <a:rPr lang="pt-BR" dirty="0"/>
              <a:t> como exemplo.</a:t>
            </a:r>
          </a:p>
          <a:p>
            <a:r>
              <a:rPr lang="pt-BR" dirty="0"/>
              <a:t>Nestas redes, as </a:t>
            </a:r>
            <a:r>
              <a:rPr lang="pt-BR" b="1" i="1" dirty="0">
                <a:solidFill>
                  <a:srgbClr val="00B050"/>
                </a:solidFill>
              </a:rPr>
              <a:t>camadas convolucionais iniciais</a:t>
            </a:r>
            <a:r>
              <a:rPr lang="pt-BR" dirty="0"/>
              <a:t>, </a:t>
            </a:r>
            <a:r>
              <a:rPr lang="pt-BR" b="1" i="1" dirty="0">
                <a:solidFill>
                  <a:srgbClr val="00B050"/>
                </a:solidFill>
              </a:rPr>
              <a:t>aprendem</a:t>
            </a:r>
            <a:r>
              <a:rPr lang="pt-BR" dirty="0"/>
              <a:t> a detectar </a:t>
            </a:r>
            <a:r>
              <a:rPr lang="pt-BR" b="1" i="1" dirty="0">
                <a:solidFill>
                  <a:srgbClr val="00B050"/>
                </a:solidFill>
              </a:rPr>
              <a:t>características simples</a:t>
            </a:r>
            <a:r>
              <a:rPr lang="pt-BR" dirty="0"/>
              <a:t> (i.e., de baixo nível)</a:t>
            </a:r>
            <a:r>
              <a:rPr lang="pt-BR" b="0" i="0" dirty="0">
                <a:effectLst/>
              </a:rPr>
              <a:t>, como bordas (verticais e horizontais), linhas, cantos e texturas.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2E6D771-1E77-9269-4725-7A752A536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436129"/>
            <a:ext cx="3228976" cy="542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72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8613D-EEB0-2E1D-E882-07048E05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convolucional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76A543-15C7-D702-9568-ACA8B58B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725" y="1810384"/>
            <a:ext cx="6261966" cy="5047615"/>
          </a:xfrm>
        </p:spPr>
        <p:txBody>
          <a:bodyPr/>
          <a:lstStyle/>
          <a:p>
            <a:r>
              <a:rPr lang="pt-BR" dirty="0"/>
              <a:t>As </a:t>
            </a:r>
            <a:r>
              <a:rPr lang="pt-BR" b="1" i="1" dirty="0">
                <a:solidFill>
                  <a:srgbClr val="00B050"/>
                </a:solidFill>
              </a:rPr>
              <a:t>c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amadas intermediárias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baseando-se nas características aprendidas pelas camadas anteriores</a:t>
            </a:r>
            <a:r>
              <a:rPr lang="pt-BR" b="0" i="0" dirty="0">
                <a:effectLst/>
              </a:rPr>
              <a:t>,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aprendem</a:t>
            </a:r>
            <a:r>
              <a:rPr lang="pt-BR" b="0" i="0" dirty="0">
                <a:effectLst/>
              </a:rPr>
              <a:t> a detectar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características mais complexas</a:t>
            </a:r>
            <a:r>
              <a:rPr lang="pt-BR" b="0" i="0" dirty="0">
                <a:effectLst/>
              </a:rPr>
              <a:t>, como formas geométricas mais elaboradas, partes de objetos e texturas mais abstratas. </a:t>
            </a:r>
          </a:p>
          <a:p>
            <a:r>
              <a:rPr lang="pt-BR" b="0" i="0" dirty="0">
                <a:effectLst/>
              </a:rPr>
              <a:t>Estas camadas capturaram  características parciais de objetos, como olhos, narizes e partes do corpo.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2E6D771-1E77-9269-4725-7A752A536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436129"/>
            <a:ext cx="3228976" cy="542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73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8613D-EEB0-2E1D-E882-07048E05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convolucional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76A543-15C7-D702-9568-ACA8B58B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725" y="1810384"/>
            <a:ext cx="6210299" cy="5047615"/>
          </a:xfrm>
        </p:spPr>
        <p:txBody>
          <a:bodyPr/>
          <a:lstStyle/>
          <a:p>
            <a:r>
              <a:rPr lang="pt-BR" b="0" i="0" dirty="0">
                <a:effectLst/>
              </a:rPr>
              <a:t>Nas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camadas mais profundas, combinando as </a:t>
            </a:r>
            <a:r>
              <a:rPr lang="pt-BR" b="1" i="1" dirty="0">
                <a:solidFill>
                  <a:srgbClr val="00B050"/>
                </a:solidFill>
                <a:effectLst/>
                <a:latin typeface="Google Sans"/>
              </a:rPr>
              <a:t>características detectadas pelas camadas anteriores</a:t>
            </a: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, </a:t>
            </a:r>
            <a:r>
              <a:rPr lang="pt-BR" b="0" i="0" dirty="0">
                <a:effectLst/>
              </a:rPr>
              <a:t>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rede</a:t>
            </a:r>
            <a:r>
              <a:rPr lang="pt-BR" b="0" i="0" dirty="0">
                <a:effectLst/>
              </a:rPr>
              <a:t> convolucional tende 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aprender características de alto nível</a:t>
            </a:r>
            <a:r>
              <a:rPr lang="pt-BR" b="0" i="0" dirty="0">
                <a:effectLst/>
              </a:rPr>
              <a:t>, como partes completas de objetos, objetos inteiros e até mesmo conceitos semânticos mais abstratos, como "rosto humano" ou "carro".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B00D78E-AC93-0BD9-D73D-ABA58F13A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79" y="1510093"/>
            <a:ext cx="2887315" cy="534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5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71677-0DA6-0EA4-AABC-F9A0125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Sobreajuste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78AC6E-9849-E110-636E-7C2D924C2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6279" y="1825624"/>
            <a:ext cx="6504212" cy="5032375"/>
          </a:xfrm>
        </p:spPr>
        <p:txBody>
          <a:bodyPr>
            <a:normAutofit/>
          </a:bodyPr>
          <a:lstStyle/>
          <a:p>
            <a:r>
              <a:rPr lang="pt-BR" dirty="0"/>
              <a:t>A figura ao lado mostra 11 amostras ruidosas.</a:t>
            </a:r>
          </a:p>
          <a:p>
            <a:r>
              <a:rPr lang="pt-BR" dirty="0"/>
              <a:t>Elas são aproximadas por uma </a:t>
            </a:r>
            <a:r>
              <a:rPr lang="pt-BR" b="1" i="1" dirty="0">
                <a:solidFill>
                  <a:srgbClr val="00B050"/>
                </a:solidFill>
              </a:rPr>
              <a:t>reta</a:t>
            </a:r>
            <a:r>
              <a:rPr lang="pt-BR" dirty="0"/>
              <a:t> e um </a:t>
            </a:r>
            <a:r>
              <a:rPr lang="pt-BR" b="1" i="1" dirty="0">
                <a:solidFill>
                  <a:srgbClr val="00B050"/>
                </a:solidFill>
              </a:rPr>
              <a:t>polinômio de ordem 11</a:t>
            </a:r>
            <a:r>
              <a:rPr lang="pt-BR" dirty="0"/>
              <a:t>. </a:t>
            </a:r>
          </a:p>
          <a:p>
            <a:r>
              <a:rPr lang="pt-BR" dirty="0"/>
              <a:t>Embora o </a:t>
            </a:r>
            <a:r>
              <a:rPr lang="pt-BR" b="1" i="1" dirty="0">
                <a:solidFill>
                  <a:srgbClr val="00B050"/>
                </a:solidFill>
              </a:rPr>
              <a:t>polinômio se ajuste perfeitamente</a:t>
            </a:r>
            <a:r>
              <a:rPr lang="pt-BR" dirty="0"/>
              <a:t> aos dados ruidosos, pode-se esperar que a </a:t>
            </a:r>
            <a:r>
              <a:rPr lang="pt-BR" b="1" i="1" dirty="0">
                <a:solidFill>
                  <a:srgbClr val="00B050"/>
                </a:solidFill>
              </a:rPr>
              <a:t>reta generalize melhor</a:t>
            </a:r>
            <a:r>
              <a:rPr lang="pt-BR" dirty="0"/>
              <a:t>. </a:t>
            </a:r>
          </a:p>
          <a:p>
            <a:r>
              <a:rPr lang="pt-BR" dirty="0"/>
              <a:t>Se as duas funções forem usadas para fazer predições além das 11 amostras, a </a:t>
            </a:r>
            <a:r>
              <a:rPr lang="pt-BR" b="1" i="1" dirty="0">
                <a:solidFill>
                  <a:srgbClr val="00B050"/>
                </a:solidFill>
              </a:rPr>
              <a:t>reta</a:t>
            </a:r>
            <a:r>
              <a:rPr lang="pt-BR" dirty="0"/>
              <a:t> deve obter </a:t>
            </a:r>
            <a:r>
              <a:rPr lang="pt-BR" b="1" i="1" dirty="0">
                <a:solidFill>
                  <a:srgbClr val="00B050"/>
                </a:solidFill>
              </a:rPr>
              <a:t>melhores resultados no sentido da minimização do erro médio</a:t>
            </a:r>
            <a:r>
              <a:rPr lang="pt-BR" dirty="0"/>
              <a:t>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226FF0E-2384-5A28-B8CB-B3AEB3277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64" y="2393877"/>
            <a:ext cx="4337444" cy="3201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237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8613D-EEB0-2E1D-E882-07048E05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convolucional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76A543-15C7-D702-9568-ACA8B58B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725" y="1810384"/>
            <a:ext cx="6210299" cy="5047615"/>
          </a:xfrm>
        </p:spPr>
        <p:txBody>
          <a:bodyPr>
            <a:normAutofit/>
          </a:bodyPr>
          <a:lstStyle/>
          <a:p>
            <a:r>
              <a:rPr lang="pt-BR" b="0" i="0" dirty="0">
                <a:effectLst/>
              </a:rPr>
              <a:t>As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camadas densas</a:t>
            </a:r>
            <a:r>
              <a:rPr lang="pt-BR" b="0" i="0" dirty="0">
                <a:effectLst/>
              </a:rPr>
              <a:t>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recebem as características extraídas</a:t>
            </a:r>
            <a:r>
              <a:rPr lang="pt-BR" b="0" i="0" dirty="0">
                <a:effectLst/>
              </a:rPr>
              <a:t> pelas camadas convolucionais 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combinam essas informações</a:t>
            </a:r>
            <a:r>
              <a:rPr lang="pt-BR" b="0" i="0" dirty="0">
                <a:effectLst/>
              </a:rPr>
              <a:t> para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aprender padrões complexos</a:t>
            </a:r>
            <a:r>
              <a:rPr lang="pt-BR" b="0" i="0" dirty="0">
                <a:effectLst/>
              </a:rPr>
              <a:t> e realizar a tarefa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classificação</a:t>
            </a:r>
            <a:r>
              <a:rPr lang="pt-BR" b="0" i="0" dirty="0">
                <a:effectLst/>
              </a:rPr>
              <a:t> ou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regressão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Em tarefas de classificação, elas mapeiam as características para as classes alvo, enquanto em tarefas de regressão, produzem uma saída contínua.</a:t>
            </a:r>
            <a:endParaRPr lang="en-US" b="0" i="0" dirty="0">
              <a:effectLst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E2FCA7E-A4BE-560D-1B41-6DF0AC076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452" y="1507323"/>
            <a:ext cx="2679495" cy="535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50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5F541-861D-90DA-6914-F9F192AF2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convolucional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4A22F-0D22-7352-C8E5-C07E425A03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18"/>
          <a:stretch/>
        </p:blipFill>
        <p:spPr>
          <a:xfrm>
            <a:off x="381598" y="1759855"/>
            <a:ext cx="5714402" cy="4733020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AC5A6706-D53F-396B-6CC2-8EF58B39E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1018" y="1825624"/>
            <a:ext cx="5301674" cy="5032375"/>
          </a:xfrm>
        </p:spPr>
        <p:txBody>
          <a:bodyPr/>
          <a:lstStyle/>
          <a:p>
            <a:r>
              <a:rPr lang="pt-BR" b="1" i="1" dirty="0">
                <a:solidFill>
                  <a:srgbClr val="00B050"/>
                </a:solidFill>
              </a:rPr>
              <a:t>Combinando conceitos simples</a:t>
            </a:r>
            <a:r>
              <a:rPr lang="pt-BR" dirty="0"/>
              <a:t>, como cantos e contornos, </a:t>
            </a:r>
            <a:r>
              <a:rPr lang="pt-BR" b="1" i="1" dirty="0">
                <a:solidFill>
                  <a:srgbClr val="00B050"/>
                </a:solidFill>
              </a:rPr>
              <a:t>com conceitos mais complexos</a:t>
            </a:r>
            <a:r>
              <a:rPr lang="pt-BR" dirty="0"/>
              <a:t>, como partes de um objeto, </a:t>
            </a:r>
            <a:r>
              <a:rPr lang="pt-BR" b="1" i="1" dirty="0">
                <a:solidFill>
                  <a:srgbClr val="00B050"/>
                </a:solidFill>
              </a:rPr>
              <a:t>uma rede convolucional aprende a detectar pessoas</a:t>
            </a:r>
            <a:r>
              <a:rPr lang="pt-BR" dirty="0"/>
              <a:t>, por exemplo.</a:t>
            </a:r>
          </a:p>
        </p:txBody>
      </p:sp>
    </p:spTree>
    <p:extLst>
      <p:ext uri="{BB962C8B-B14F-4D97-AF65-F5344CB8AC3E}">
        <p14:creationId xmlns:p14="http://schemas.microsoft.com/office/powerpoint/2010/main" val="779084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T</a:t>
            </a:r>
            <a:r>
              <a:rPr lang="pt-BR" b="0" i="1" dirty="0">
                <a:effectLst/>
              </a:rPr>
              <a:t>ransfer learning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4"/>
            <a:ext cx="5957454" cy="5032375"/>
          </a:xfrm>
        </p:spPr>
        <p:txBody>
          <a:bodyPr>
            <a:normAutofit/>
          </a:bodyPr>
          <a:lstStyle/>
          <a:p>
            <a:r>
              <a:rPr lang="pt-BR" dirty="0"/>
              <a:t>Portanto, o que fazemos no </a:t>
            </a:r>
            <a:r>
              <a:rPr lang="pt-BR" i="1" dirty="0"/>
              <a:t>transfer learning</a:t>
            </a:r>
            <a:r>
              <a:rPr lang="pt-BR" dirty="0"/>
              <a:t> é </a:t>
            </a:r>
            <a:r>
              <a:rPr lang="pt-BR" b="1" i="1" dirty="0">
                <a:solidFill>
                  <a:srgbClr val="00B050"/>
                </a:solidFill>
              </a:rPr>
              <a:t>congelar</a:t>
            </a:r>
            <a:r>
              <a:rPr lang="pt-BR" dirty="0"/>
              <a:t> os pesos das camadas iniciais (características gerais, independentes da tarefa) e apenas aplicar atualizações (i.e., gradiente descendente) aos pesos das camadas finais (i.e., ajuste fino).</a:t>
            </a:r>
          </a:p>
          <a:p>
            <a:r>
              <a:rPr lang="pt-BR" dirty="0"/>
              <a:t>Se a tarefa da rede neural pré-treinada for muito similar à nova tarefa, pode-se treinar apenas as camadas densas.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233A8F-6E50-A942-42B9-032A6BA14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6" y="1690688"/>
            <a:ext cx="5191164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57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B77-2ADD-1183-CAAA-7C3763BF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/>
              <a:t>T</a:t>
            </a:r>
            <a:r>
              <a:rPr lang="pt-BR" b="0" i="1" dirty="0">
                <a:effectLst/>
              </a:rPr>
              <a:t>ransfer learning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05E55-CF79-10BA-EFE2-7E4460C2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5254" cy="5032376"/>
          </a:xfrm>
        </p:spPr>
        <p:txBody>
          <a:bodyPr>
            <a:normAutofit/>
          </a:bodyPr>
          <a:lstStyle/>
          <a:p>
            <a:r>
              <a:rPr lang="pt-BR" dirty="0"/>
              <a:t>Em geral, </a:t>
            </a:r>
            <a:r>
              <a:rPr lang="pt-BR" b="1" i="1" dirty="0">
                <a:solidFill>
                  <a:srgbClr val="00B050"/>
                </a:solidFill>
              </a:rPr>
              <a:t>começamos com todas as camadas congeladas</a:t>
            </a:r>
            <a:r>
              <a:rPr lang="pt-BR" dirty="0"/>
              <a:t>, com </a:t>
            </a:r>
            <a:r>
              <a:rPr lang="pt-BR" b="1" i="1" dirty="0">
                <a:solidFill>
                  <a:srgbClr val="00B050"/>
                </a:solidFill>
              </a:rPr>
              <a:t>exceção da camada densa de saída</a:t>
            </a:r>
            <a:r>
              <a:rPr lang="pt-BR" dirty="0"/>
              <a:t> (i.e., a camada com função de ativação </a:t>
            </a:r>
            <a:r>
              <a:rPr lang="pt-BR" i="1" dirty="0"/>
              <a:t>softmax</a:t>
            </a:r>
            <a:r>
              <a:rPr lang="pt-BR" dirty="0"/>
              <a:t>).</a:t>
            </a:r>
          </a:p>
          <a:p>
            <a:r>
              <a:rPr lang="pt-BR" b="1" i="1" dirty="0">
                <a:solidFill>
                  <a:srgbClr val="00B050"/>
                </a:solidFill>
              </a:rPr>
              <a:t>Treinamos</a:t>
            </a:r>
            <a:r>
              <a:rPr lang="pt-BR" dirty="0"/>
              <a:t> o modelo e </a:t>
            </a:r>
            <a:r>
              <a:rPr lang="pt-BR" b="1" i="1" dirty="0">
                <a:solidFill>
                  <a:srgbClr val="00B050"/>
                </a:solidFill>
              </a:rPr>
              <a:t>verificamos seu desempenho</a:t>
            </a:r>
            <a:r>
              <a:rPr lang="pt-BR" dirty="0"/>
              <a:t>.</a:t>
            </a:r>
          </a:p>
          <a:p>
            <a:r>
              <a:rPr lang="pt-BR" dirty="0"/>
              <a:t>Na sequência, </a:t>
            </a:r>
            <a:r>
              <a:rPr lang="pt-BR" b="1" i="1" dirty="0">
                <a:solidFill>
                  <a:srgbClr val="00B050"/>
                </a:solidFill>
              </a:rPr>
              <a:t>descongelamos uma ou duas camadas </a:t>
            </a:r>
            <a:r>
              <a:rPr lang="pt-BR" dirty="0"/>
              <a:t>ocultas do topo da rede e a </a:t>
            </a:r>
            <a:r>
              <a:rPr lang="pt-BR" b="1" i="1" dirty="0">
                <a:solidFill>
                  <a:srgbClr val="00B050"/>
                </a:solidFill>
              </a:rPr>
              <a:t>treinamos</a:t>
            </a:r>
            <a:r>
              <a:rPr lang="pt-BR" dirty="0"/>
              <a:t> para ver se seu </a:t>
            </a:r>
            <a:r>
              <a:rPr lang="pt-BR" b="1" i="1" dirty="0">
                <a:solidFill>
                  <a:srgbClr val="00B050"/>
                </a:solidFill>
              </a:rPr>
              <a:t>desempenho melhora</a:t>
            </a:r>
            <a:r>
              <a:rPr lang="pt-BR" dirty="0"/>
              <a:t>.</a:t>
            </a:r>
          </a:p>
          <a:p>
            <a:r>
              <a:rPr lang="pt-BR" dirty="0"/>
              <a:t>Esse </a:t>
            </a:r>
            <a:r>
              <a:rPr lang="pt-BR" b="1" i="1" dirty="0">
                <a:solidFill>
                  <a:srgbClr val="00B050"/>
                </a:solidFill>
              </a:rPr>
              <a:t>processo</a:t>
            </a:r>
            <a:r>
              <a:rPr lang="pt-BR" dirty="0"/>
              <a:t> pode ser </a:t>
            </a:r>
            <a:r>
              <a:rPr lang="pt-BR" b="1" i="1" dirty="0">
                <a:solidFill>
                  <a:srgbClr val="00B050"/>
                </a:solidFill>
              </a:rPr>
              <a:t>repetido até que não se obtenha mais melhorias </a:t>
            </a:r>
            <a:r>
              <a:rPr lang="pt-BR" dirty="0"/>
              <a:t>no desempenho.</a:t>
            </a:r>
          </a:p>
          <a:p>
            <a:r>
              <a:rPr lang="pt-BR" b="1" i="1" dirty="0">
                <a:solidFill>
                  <a:srgbClr val="00B050"/>
                </a:solidFill>
              </a:rPr>
              <a:t>Quanto mais dados de treinamento </a:t>
            </a:r>
            <a:r>
              <a:rPr lang="pt-BR" dirty="0"/>
              <a:t>tivermos, </a:t>
            </a:r>
            <a:r>
              <a:rPr lang="pt-BR" b="1" i="1" dirty="0">
                <a:solidFill>
                  <a:srgbClr val="00B050"/>
                </a:solidFill>
              </a:rPr>
              <a:t>mais camadas podemos descongelar</a:t>
            </a:r>
            <a:r>
              <a:rPr lang="pt-BR" dirty="0"/>
              <a:t>.</a:t>
            </a:r>
          </a:p>
          <a:p>
            <a:r>
              <a:rPr lang="pt-BR" dirty="0"/>
              <a:t>Também é útil </a:t>
            </a:r>
            <a:r>
              <a:rPr lang="pt-BR" b="1" i="1" dirty="0">
                <a:solidFill>
                  <a:srgbClr val="00B050"/>
                </a:solidFill>
              </a:rPr>
              <a:t>reduzir a taxa de aprendizado ao descongelar camadas</a:t>
            </a:r>
            <a:r>
              <a:rPr lang="pt-BR" dirty="0"/>
              <a:t>, pois isso evitará destruir os pesos já ajustados.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DE28649-7E97-000A-0205-D57160E6B828}"/>
              </a:ext>
            </a:extLst>
          </p:cNvPr>
          <p:cNvSpPr txBox="1"/>
          <p:nvPr/>
        </p:nvSpPr>
        <p:spPr>
          <a:xfrm>
            <a:off x="10058399" y="6596390"/>
            <a:ext cx="2133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hlinkClick r:id="rId3"/>
              </a:rPr>
              <a:t>Exemplo: </a:t>
            </a:r>
            <a:r>
              <a:rPr lang="pt-BR" sz="1100" dirty="0" err="1">
                <a:hlinkClick r:id="rId3"/>
              </a:rPr>
              <a:t>transfer_learning.ipynb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1506244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5BD9F-A5F9-C006-2D60-3988AFB7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398648-3AD3-9986-3010-6210876DC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9304" cy="4351338"/>
          </a:xfrm>
        </p:spPr>
        <p:txBody>
          <a:bodyPr/>
          <a:lstStyle/>
          <a:p>
            <a:r>
              <a:rPr lang="pt-BR" dirty="0"/>
              <a:t>Quiz: “</a:t>
            </a:r>
            <a:r>
              <a:rPr lang="pt-BR" b="1" i="1" dirty="0"/>
              <a:t>TP557 – Evitando o sobreajuste</a:t>
            </a:r>
            <a:r>
              <a:rPr lang="pt-BR" dirty="0"/>
              <a:t>”.</a:t>
            </a:r>
          </a:p>
          <a:p>
            <a:r>
              <a:rPr lang="pt-BR" dirty="0">
                <a:hlinkClick r:id="rId3"/>
              </a:rPr>
              <a:t>Exercício: </a:t>
            </a:r>
            <a:r>
              <a:rPr lang="pt-BR" dirty="0" err="1">
                <a:hlinkClick r:id="rId3"/>
              </a:rPr>
              <a:t>Transfer</a:t>
            </a:r>
            <a:r>
              <a:rPr lang="pt-BR" dirty="0">
                <a:hlinkClick r:id="rId3"/>
              </a:rPr>
              <a:t> </a:t>
            </a:r>
            <a:r>
              <a:rPr lang="pt-BR" dirty="0" err="1">
                <a:hlinkClick r:id="rId3"/>
              </a:rPr>
              <a:t>learning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8520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1975981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5991458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Agrupar 36">
            <a:extLst>
              <a:ext uri="{FF2B5EF4-FFF2-40B4-BE49-F238E27FC236}">
                <a16:creationId xmlns:a16="http://schemas.microsoft.com/office/drawing/2014/main" id="{1C8D53DB-6B6B-ED4A-8F9E-ADA3546A2EE4}"/>
              </a:ext>
            </a:extLst>
          </p:cNvPr>
          <p:cNvGrpSpPr/>
          <p:nvPr/>
        </p:nvGrpSpPr>
        <p:grpSpPr>
          <a:xfrm>
            <a:off x="1155700" y="1034448"/>
            <a:ext cx="3172459" cy="5281073"/>
            <a:chOff x="1155700" y="1034448"/>
            <a:chExt cx="3172459" cy="5281073"/>
          </a:xfrm>
        </p:grpSpPr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A9F595B1-2923-A20A-91C6-99C9322422CC}"/>
                </a:ext>
              </a:extLst>
            </p:cNvPr>
            <p:cNvSpPr/>
            <p:nvPr/>
          </p:nvSpPr>
          <p:spPr>
            <a:xfrm>
              <a:off x="1155700" y="1371602"/>
              <a:ext cx="1470025" cy="199505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Seta: para Baixo 30">
              <a:extLst>
                <a:ext uri="{FF2B5EF4-FFF2-40B4-BE49-F238E27FC236}">
                  <a16:creationId xmlns:a16="http://schemas.microsoft.com/office/drawing/2014/main" id="{83F61D44-C2E7-172B-756F-F623D07F2358}"/>
                </a:ext>
              </a:extLst>
            </p:cNvPr>
            <p:cNvSpPr/>
            <p:nvPr/>
          </p:nvSpPr>
          <p:spPr>
            <a:xfrm>
              <a:off x="1779587" y="5841995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3F4BBA20-FDCE-A285-D6AF-122CD56243CA}"/>
                </a:ext>
              </a:extLst>
            </p:cNvPr>
            <p:cNvSpPr/>
            <p:nvPr/>
          </p:nvSpPr>
          <p:spPr>
            <a:xfrm>
              <a:off x="1209964" y="1477818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44A5667B-3EF1-57FA-B6A5-5A884413EF06}"/>
                </a:ext>
              </a:extLst>
            </p:cNvPr>
            <p:cNvSpPr/>
            <p:nvPr/>
          </p:nvSpPr>
          <p:spPr>
            <a:xfrm>
              <a:off x="1209964" y="199043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8693378F-E1EE-7220-2E6F-08923B6265E8}"/>
                </a:ext>
              </a:extLst>
            </p:cNvPr>
            <p:cNvSpPr/>
            <p:nvPr/>
          </p:nvSpPr>
          <p:spPr>
            <a:xfrm>
              <a:off x="1209964" y="250305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4BF1D4E3-BB11-26BA-6BA2-48CF0CE675B3}"/>
                </a:ext>
              </a:extLst>
            </p:cNvPr>
            <p:cNvSpPr/>
            <p:nvPr/>
          </p:nvSpPr>
          <p:spPr>
            <a:xfrm>
              <a:off x="1209964" y="2997199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A452BFC-A4D0-4A81-67EF-51C195876831}"/>
                </a:ext>
              </a:extLst>
            </p:cNvPr>
            <p:cNvSpPr/>
            <p:nvPr/>
          </p:nvSpPr>
          <p:spPr>
            <a:xfrm>
              <a:off x="1209964" y="349134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99A7AED-B38A-6DDE-0B30-D5C44B5322C1}"/>
                </a:ext>
              </a:extLst>
            </p:cNvPr>
            <p:cNvSpPr/>
            <p:nvPr/>
          </p:nvSpPr>
          <p:spPr>
            <a:xfrm>
              <a:off x="1209964" y="3985489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CB68E9C5-78FF-D7C2-DDB8-6764EFA6EBD4}"/>
                </a:ext>
              </a:extLst>
            </p:cNvPr>
            <p:cNvSpPr/>
            <p:nvPr/>
          </p:nvSpPr>
          <p:spPr>
            <a:xfrm>
              <a:off x="1209964" y="449349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1320F408-787C-9CC3-FBFE-E3F11077F061}"/>
                </a:ext>
              </a:extLst>
            </p:cNvPr>
            <p:cNvSpPr/>
            <p:nvPr/>
          </p:nvSpPr>
          <p:spPr>
            <a:xfrm>
              <a:off x="1209964" y="500149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61824F-7010-AA2B-A449-DEF35E091444}"/>
                </a:ext>
              </a:extLst>
            </p:cNvPr>
            <p:cNvSpPr/>
            <p:nvPr/>
          </p:nvSpPr>
          <p:spPr>
            <a:xfrm>
              <a:off x="1209964" y="550948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C7481ABB-B77F-A1DB-9E72-D8B2FF6A57DB}"/>
                </a:ext>
              </a:extLst>
            </p:cNvPr>
            <p:cNvCxnSpPr>
              <a:stCxn id="4" idx="2"/>
              <a:endCxn id="6" idx="0"/>
            </p:cNvCxnSpPr>
            <p:nvPr/>
          </p:nvCxnSpPr>
          <p:spPr>
            <a:xfrm>
              <a:off x="1879600" y="1810327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BC98EC12-A8C8-2F39-C21A-D6DDF0E0927D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1879600" y="2322945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829567E9-2121-1679-B163-1BFF4F0761DF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1879600" y="2835563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5A21C8D0-9621-C4EA-F17B-FF3263695DE4}"/>
                </a:ext>
              </a:extLst>
            </p:cNvPr>
            <p:cNvCxnSpPr>
              <a:stCxn id="8" idx="2"/>
              <a:endCxn id="9" idx="0"/>
            </p:cNvCxnSpPr>
            <p:nvPr/>
          </p:nvCxnSpPr>
          <p:spPr>
            <a:xfrm>
              <a:off x="1879600" y="3329708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5720E2E9-A16E-0716-5933-81547E972BA1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>
            <a:xfrm>
              <a:off x="1879600" y="3823853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>
              <a:extLst>
                <a:ext uri="{FF2B5EF4-FFF2-40B4-BE49-F238E27FC236}">
                  <a16:creationId xmlns:a16="http://schemas.microsoft.com/office/drawing/2014/main" id="{030CBBB8-B30F-C2E3-A1EF-652AE0309718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>
              <a:off x="1879600" y="4317998"/>
              <a:ext cx="0" cy="175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C36D3441-047C-9311-5399-596C270AEDC9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1879600" y="4826003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de Seta Reta 28">
              <a:extLst>
                <a:ext uri="{FF2B5EF4-FFF2-40B4-BE49-F238E27FC236}">
                  <a16:creationId xmlns:a16="http://schemas.microsoft.com/office/drawing/2014/main" id="{C1C3F53D-24D0-B51B-48E1-3C11F6507BF9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1879600" y="5333999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Seta: para Baixo 29">
              <a:extLst>
                <a:ext uri="{FF2B5EF4-FFF2-40B4-BE49-F238E27FC236}">
                  <a16:creationId xmlns:a16="http://schemas.microsoft.com/office/drawing/2014/main" id="{89F9AE03-BBD8-FD8B-C41A-F6DDD2482786}"/>
                </a:ext>
              </a:extLst>
            </p:cNvPr>
            <p:cNvSpPr/>
            <p:nvPr/>
          </p:nvSpPr>
          <p:spPr>
            <a:xfrm>
              <a:off x="1779587" y="1312069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07B0358C-41A3-EBCC-E424-567B3251FC51}"/>
                </a:ext>
              </a:extLst>
            </p:cNvPr>
            <p:cNvSpPr txBox="1"/>
            <p:nvPr/>
          </p:nvSpPr>
          <p:spPr>
            <a:xfrm>
              <a:off x="1209964" y="1034448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Entrada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790BCF6-7D8C-EE0B-6A28-7425C6916F4C}"/>
                </a:ext>
              </a:extLst>
            </p:cNvPr>
            <p:cNvSpPr txBox="1"/>
            <p:nvPr/>
          </p:nvSpPr>
          <p:spPr>
            <a:xfrm>
              <a:off x="1209964" y="6007744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Saída</a:t>
              </a:r>
            </a:p>
          </p:txBody>
        </p:sp>
        <p:sp>
          <p:nvSpPr>
            <p:cNvPr id="35" name="Chave Direita 34">
              <a:extLst>
                <a:ext uri="{FF2B5EF4-FFF2-40B4-BE49-F238E27FC236}">
                  <a16:creationId xmlns:a16="http://schemas.microsoft.com/office/drawing/2014/main" id="{F144167C-54A2-BB10-9FF6-9DB5274B6E7F}"/>
                </a:ext>
              </a:extLst>
            </p:cNvPr>
            <p:cNvSpPr/>
            <p:nvPr/>
          </p:nvSpPr>
          <p:spPr>
            <a:xfrm>
              <a:off x="2689860" y="1477818"/>
              <a:ext cx="167640" cy="185189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14E1BED6-598F-1F97-0D3C-5805C0F28572}"/>
                </a:ext>
              </a:extLst>
            </p:cNvPr>
            <p:cNvSpPr txBox="1"/>
            <p:nvPr/>
          </p:nvSpPr>
          <p:spPr>
            <a:xfrm>
              <a:off x="2773680" y="1988264"/>
              <a:ext cx="15544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Extraem características gerais, independentemente da tarefa.</a:t>
              </a:r>
            </a:p>
          </p:txBody>
        </p:sp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AA68691D-6B4D-03F1-B0D5-6EAAC3E17ED7}"/>
              </a:ext>
            </a:extLst>
          </p:cNvPr>
          <p:cNvGrpSpPr/>
          <p:nvPr/>
        </p:nvGrpSpPr>
        <p:grpSpPr>
          <a:xfrm>
            <a:off x="4719667" y="1017061"/>
            <a:ext cx="2882898" cy="5281073"/>
            <a:chOff x="6336031" y="1188336"/>
            <a:chExt cx="2882898" cy="5281073"/>
          </a:xfrm>
        </p:grpSpPr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80BED1C4-8203-FC9F-CD5E-F1DA85834CDA}"/>
                </a:ext>
              </a:extLst>
            </p:cNvPr>
            <p:cNvSpPr/>
            <p:nvPr/>
          </p:nvSpPr>
          <p:spPr>
            <a:xfrm>
              <a:off x="6336031" y="3529550"/>
              <a:ext cx="1470025" cy="99006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0" name="Seta: para Baixo 39">
              <a:extLst>
                <a:ext uri="{FF2B5EF4-FFF2-40B4-BE49-F238E27FC236}">
                  <a16:creationId xmlns:a16="http://schemas.microsoft.com/office/drawing/2014/main" id="{C7539526-B2D6-A6F1-648F-2C98BE3015BB}"/>
                </a:ext>
              </a:extLst>
            </p:cNvPr>
            <p:cNvSpPr/>
            <p:nvPr/>
          </p:nvSpPr>
          <p:spPr>
            <a:xfrm>
              <a:off x="6959918" y="5995883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073A68B5-C88C-C54A-2798-8953B99A5677}"/>
                </a:ext>
              </a:extLst>
            </p:cNvPr>
            <p:cNvSpPr/>
            <p:nvPr/>
          </p:nvSpPr>
          <p:spPr>
            <a:xfrm>
              <a:off x="6390295" y="163170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3E58977B-10DF-E318-3D27-D9BB950B9A8A}"/>
                </a:ext>
              </a:extLst>
            </p:cNvPr>
            <p:cNvSpPr/>
            <p:nvPr/>
          </p:nvSpPr>
          <p:spPr>
            <a:xfrm>
              <a:off x="6390295" y="214432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830CB3B1-56E4-A187-9A76-C96EB7E409B1}"/>
                </a:ext>
              </a:extLst>
            </p:cNvPr>
            <p:cNvSpPr/>
            <p:nvPr/>
          </p:nvSpPr>
          <p:spPr>
            <a:xfrm>
              <a:off x="6390295" y="2656942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6B31E094-8073-A8D2-F909-D19BE8E022B3}"/>
                </a:ext>
              </a:extLst>
            </p:cNvPr>
            <p:cNvSpPr/>
            <p:nvPr/>
          </p:nvSpPr>
          <p:spPr>
            <a:xfrm>
              <a:off x="6390295" y="3151087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9A8C0692-A6F3-7109-10D8-6C39F27844CD}"/>
                </a:ext>
              </a:extLst>
            </p:cNvPr>
            <p:cNvSpPr/>
            <p:nvPr/>
          </p:nvSpPr>
          <p:spPr>
            <a:xfrm>
              <a:off x="6390295" y="3645232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6" name="Retângulo 45">
              <a:extLst>
                <a:ext uri="{FF2B5EF4-FFF2-40B4-BE49-F238E27FC236}">
                  <a16:creationId xmlns:a16="http://schemas.microsoft.com/office/drawing/2014/main" id="{3E5ECEF5-74AE-7FB0-B496-D2B75E4D2A60}"/>
                </a:ext>
              </a:extLst>
            </p:cNvPr>
            <p:cNvSpPr/>
            <p:nvPr/>
          </p:nvSpPr>
          <p:spPr>
            <a:xfrm>
              <a:off x="6390295" y="4139377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47" name="Retângulo 46">
              <a:extLst>
                <a:ext uri="{FF2B5EF4-FFF2-40B4-BE49-F238E27FC236}">
                  <a16:creationId xmlns:a16="http://schemas.microsoft.com/office/drawing/2014/main" id="{E405DF88-0506-B2DC-67F6-352BC6B627D7}"/>
                </a:ext>
              </a:extLst>
            </p:cNvPr>
            <p:cNvSpPr/>
            <p:nvPr/>
          </p:nvSpPr>
          <p:spPr>
            <a:xfrm>
              <a:off x="6390295" y="4647382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8D9D21D9-DA7B-325B-BDDE-BDE377ADECC6}"/>
                </a:ext>
              </a:extLst>
            </p:cNvPr>
            <p:cNvSpPr/>
            <p:nvPr/>
          </p:nvSpPr>
          <p:spPr>
            <a:xfrm>
              <a:off x="6390295" y="5155378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438F3E04-B7F1-3AFF-E9FF-34229F878367}"/>
                </a:ext>
              </a:extLst>
            </p:cNvPr>
            <p:cNvSpPr/>
            <p:nvPr/>
          </p:nvSpPr>
          <p:spPr>
            <a:xfrm>
              <a:off x="6390295" y="566337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66540963-3A22-3C89-F842-156B897DF04E}"/>
                </a:ext>
              </a:extLst>
            </p:cNvPr>
            <p:cNvCxnSpPr>
              <a:stCxn id="41" idx="2"/>
              <a:endCxn id="42" idx="0"/>
            </p:cNvCxnSpPr>
            <p:nvPr/>
          </p:nvCxnSpPr>
          <p:spPr>
            <a:xfrm>
              <a:off x="7059931" y="1964215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de Seta Reta 50">
              <a:extLst>
                <a:ext uri="{FF2B5EF4-FFF2-40B4-BE49-F238E27FC236}">
                  <a16:creationId xmlns:a16="http://schemas.microsoft.com/office/drawing/2014/main" id="{012572EC-23A5-F095-87FF-D412DC186C76}"/>
                </a:ext>
              </a:extLst>
            </p:cNvPr>
            <p:cNvCxnSpPr>
              <a:stCxn id="42" idx="2"/>
              <a:endCxn id="43" idx="0"/>
            </p:cNvCxnSpPr>
            <p:nvPr/>
          </p:nvCxnSpPr>
          <p:spPr>
            <a:xfrm>
              <a:off x="7059931" y="2476833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de Seta Reta 51">
              <a:extLst>
                <a:ext uri="{FF2B5EF4-FFF2-40B4-BE49-F238E27FC236}">
                  <a16:creationId xmlns:a16="http://schemas.microsoft.com/office/drawing/2014/main" id="{60F7441F-A8AF-19B1-5A06-D9686FBD5C63}"/>
                </a:ext>
              </a:extLst>
            </p:cNvPr>
            <p:cNvCxnSpPr>
              <a:stCxn id="43" idx="2"/>
              <a:endCxn id="44" idx="0"/>
            </p:cNvCxnSpPr>
            <p:nvPr/>
          </p:nvCxnSpPr>
          <p:spPr>
            <a:xfrm>
              <a:off x="7059931" y="2989451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52">
              <a:extLst>
                <a:ext uri="{FF2B5EF4-FFF2-40B4-BE49-F238E27FC236}">
                  <a16:creationId xmlns:a16="http://schemas.microsoft.com/office/drawing/2014/main" id="{389C79ED-9916-9A01-94BA-1BA7A1E93AF8}"/>
                </a:ext>
              </a:extLst>
            </p:cNvPr>
            <p:cNvCxnSpPr>
              <a:stCxn id="44" idx="2"/>
              <a:endCxn id="45" idx="0"/>
            </p:cNvCxnSpPr>
            <p:nvPr/>
          </p:nvCxnSpPr>
          <p:spPr>
            <a:xfrm>
              <a:off x="7059931" y="3483596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FF559693-45DD-43F3-4948-52A1861B157F}"/>
                </a:ext>
              </a:extLst>
            </p:cNvPr>
            <p:cNvCxnSpPr>
              <a:stCxn id="45" idx="2"/>
              <a:endCxn id="46" idx="0"/>
            </p:cNvCxnSpPr>
            <p:nvPr/>
          </p:nvCxnSpPr>
          <p:spPr>
            <a:xfrm>
              <a:off x="7059931" y="3977741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de Seta Reta 54">
              <a:extLst>
                <a:ext uri="{FF2B5EF4-FFF2-40B4-BE49-F238E27FC236}">
                  <a16:creationId xmlns:a16="http://schemas.microsoft.com/office/drawing/2014/main" id="{D12FE958-61F3-8EE3-046D-380897599785}"/>
                </a:ext>
              </a:extLst>
            </p:cNvPr>
            <p:cNvCxnSpPr>
              <a:stCxn id="46" idx="2"/>
              <a:endCxn id="47" idx="0"/>
            </p:cNvCxnSpPr>
            <p:nvPr/>
          </p:nvCxnSpPr>
          <p:spPr>
            <a:xfrm>
              <a:off x="7059931" y="4471886"/>
              <a:ext cx="0" cy="175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de Seta Reta 55">
              <a:extLst>
                <a:ext uri="{FF2B5EF4-FFF2-40B4-BE49-F238E27FC236}">
                  <a16:creationId xmlns:a16="http://schemas.microsoft.com/office/drawing/2014/main" id="{9B75C011-8D4B-272E-45D4-D5C5E1EEAE3F}"/>
                </a:ext>
              </a:extLst>
            </p:cNvPr>
            <p:cNvCxnSpPr>
              <a:stCxn id="47" idx="2"/>
              <a:endCxn id="48" idx="0"/>
            </p:cNvCxnSpPr>
            <p:nvPr/>
          </p:nvCxnSpPr>
          <p:spPr>
            <a:xfrm>
              <a:off x="7059931" y="4979891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C598FBFD-FAF5-A26E-B7AA-D20E454EE68F}"/>
                </a:ext>
              </a:extLst>
            </p:cNvPr>
            <p:cNvCxnSpPr>
              <a:stCxn id="48" idx="2"/>
              <a:endCxn id="49" idx="0"/>
            </p:cNvCxnSpPr>
            <p:nvPr/>
          </p:nvCxnSpPr>
          <p:spPr>
            <a:xfrm>
              <a:off x="7059931" y="5487887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Seta: para Baixo 57">
              <a:extLst>
                <a:ext uri="{FF2B5EF4-FFF2-40B4-BE49-F238E27FC236}">
                  <a16:creationId xmlns:a16="http://schemas.microsoft.com/office/drawing/2014/main" id="{C2C51BD9-2186-E49E-A0AB-17825BF20B6E}"/>
                </a:ext>
              </a:extLst>
            </p:cNvPr>
            <p:cNvSpPr/>
            <p:nvPr/>
          </p:nvSpPr>
          <p:spPr>
            <a:xfrm>
              <a:off x="6959918" y="1465957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CaixaDeTexto 58">
              <a:extLst>
                <a:ext uri="{FF2B5EF4-FFF2-40B4-BE49-F238E27FC236}">
                  <a16:creationId xmlns:a16="http://schemas.microsoft.com/office/drawing/2014/main" id="{208AAE48-F192-7686-8B53-A229B538B4AC}"/>
                </a:ext>
              </a:extLst>
            </p:cNvPr>
            <p:cNvSpPr txBox="1"/>
            <p:nvPr/>
          </p:nvSpPr>
          <p:spPr>
            <a:xfrm>
              <a:off x="6390295" y="1188336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Entrada</a:t>
              </a:r>
            </a:p>
          </p:txBody>
        </p:sp>
        <p:sp>
          <p:nvSpPr>
            <p:cNvPr id="60" name="CaixaDeTexto 59">
              <a:extLst>
                <a:ext uri="{FF2B5EF4-FFF2-40B4-BE49-F238E27FC236}">
                  <a16:creationId xmlns:a16="http://schemas.microsoft.com/office/drawing/2014/main" id="{59D0C515-326E-5559-5736-0FA8083344B7}"/>
                </a:ext>
              </a:extLst>
            </p:cNvPr>
            <p:cNvSpPr txBox="1"/>
            <p:nvPr/>
          </p:nvSpPr>
          <p:spPr>
            <a:xfrm>
              <a:off x="6390295" y="6161632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Saída</a:t>
              </a:r>
            </a:p>
          </p:txBody>
        </p:sp>
        <p:sp>
          <p:nvSpPr>
            <p:cNvPr id="61" name="Chave Direita 60">
              <a:extLst>
                <a:ext uri="{FF2B5EF4-FFF2-40B4-BE49-F238E27FC236}">
                  <a16:creationId xmlns:a16="http://schemas.microsoft.com/office/drawing/2014/main" id="{1222614C-B0A9-C5F6-511F-1664DEE222C7}"/>
                </a:ext>
              </a:extLst>
            </p:cNvPr>
            <p:cNvSpPr/>
            <p:nvPr/>
          </p:nvSpPr>
          <p:spPr>
            <a:xfrm>
              <a:off x="7870191" y="3529550"/>
              <a:ext cx="167640" cy="990063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BC42D5D7-691C-CE6E-D061-BAC083D14CB0}"/>
                </a:ext>
              </a:extLst>
            </p:cNvPr>
            <p:cNvSpPr txBox="1"/>
            <p:nvPr/>
          </p:nvSpPr>
          <p:spPr>
            <a:xfrm>
              <a:off x="7954011" y="3657598"/>
              <a:ext cx="126491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Extraem características específicas da tarefa.</a:t>
              </a:r>
            </a:p>
          </p:txBody>
        </p:sp>
      </p:grpSp>
      <p:grpSp>
        <p:nvGrpSpPr>
          <p:cNvPr id="77" name="Agrupar 76">
            <a:extLst>
              <a:ext uri="{FF2B5EF4-FFF2-40B4-BE49-F238E27FC236}">
                <a16:creationId xmlns:a16="http://schemas.microsoft.com/office/drawing/2014/main" id="{08F208CC-770A-C0BD-BAD8-611689EEA5FB}"/>
              </a:ext>
            </a:extLst>
          </p:cNvPr>
          <p:cNvGrpSpPr/>
          <p:nvPr/>
        </p:nvGrpSpPr>
        <p:grpSpPr>
          <a:xfrm>
            <a:off x="8437911" y="943144"/>
            <a:ext cx="2673434" cy="5281073"/>
            <a:chOff x="8437911" y="943144"/>
            <a:chExt cx="2673434" cy="5281073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240920F2-5980-2F9F-B0F1-3758EA2C72C1}"/>
                </a:ext>
              </a:extLst>
            </p:cNvPr>
            <p:cNvSpPr/>
            <p:nvPr/>
          </p:nvSpPr>
          <p:spPr>
            <a:xfrm>
              <a:off x="8437911" y="4291127"/>
              <a:ext cx="1451419" cy="1507217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Seta: para Baixo 4">
              <a:extLst>
                <a:ext uri="{FF2B5EF4-FFF2-40B4-BE49-F238E27FC236}">
                  <a16:creationId xmlns:a16="http://schemas.microsoft.com/office/drawing/2014/main" id="{A3005B4E-941E-55F1-1C24-1119CFDCD12E}"/>
                </a:ext>
              </a:extLst>
            </p:cNvPr>
            <p:cNvSpPr/>
            <p:nvPr/>
          </p:nvSpPr>
          <p:spPr>
            <a:xfrm>
              <a:off x="9061798" y="5750691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7561A55D-DBEF-08DE-9053-D0D1B8208595}"/>
                </a:ext>
              </a:extLst>
            </p:cNvPr>
            <p:cNvSpPr/>
            <p:nvPr/>
          </p:nvSpPr>
          <p:spPr>
            <a:xfrm>
              <a:off x="8492175" y="138651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3260A36-A2EF-CE49-B21D-7247ED51E48D}"/>
                </a:ext>
              </a:extLst>
            </p:cNvPr>
            <p:cNvSpPr/>
            <p:nvPr/>
          </p:nvSpPr>
          <p:spPr>
            <a:xfrm>
              <a:off x="8492175" y="1899132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CC55F477-D248-5394-5105-BA3FB5F70C00}"/>
                </a:ext>
              </a:extLst>
            </p:cNvPr>
            <p:cNvSpPr/>
            <p:nvPr/>
          </p:nvSpPr>
          <p:spPr>
            <a:xfrm>
              <a:off x="8492175" y="241175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2DA6AEB0-F806-E948-DBC7-5C843748703E}"/>
                </a:ext>
              </a:extLst>
            </p:cNvPr>
            <p:cNvSpPr/>
            <p:nvPr/>
          </p:nvSpPr>
          <p:spPr>
            <a:xfrm>
              <a:off x="8492175" y="2905895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DE44D94D-EBB8-78FB-8AB4-B97E3D4B77A2}"/>
                </a:ext>
              </a:extLst>
            </p:cNvPr>
            <p:cNvSpPr/>
            <p:nvPr/>
          </p:nvSpPr>
          <p:spPr>
            <a:xfrm>
              <a:off x="8492175" y="340004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70E78103-B09E-AAC5-7C34-6A76A5F92445}"/>
                </a:ext>
              </a:extLst>
            </p:cNvPr>
            <p:cNvSpPr/>
            <p:nvPr/>
          </p:nvSpPr>
          <p:spPr>
            <a:xfrm>
              <a:off x="8492175" y="3894185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05FA87FA-6046-13D5-F8B3-4E411A37A546}"/>
                </a:ext>
              </a:extLst>
            </p:cNvPr>
            <p:cNvSpPr/>
            <p:nvPr/>
          </p:nvSpPr>
          <p:spPr>
            <a:xfrm>
              <a:off x="8492175" y="440219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11F95FF-64C6-90A2-EF9A-826651FE65CE}"/>
                </a:ext>
              </a:extLst>
            </p:cNvPr>
            <p:cNvSpPr/>
            <p:nvPr/>
          </p:nvSpPr>
          <p:spPr>
            <a:xfrm>
              <a:off x="8492175" y="491018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5B758978-54FC-17B7-B198-A986B704C90D}"/>
                </a:ext>
              </a:extLst>
            </p:cNvPr>
            <p:cNvSpPr/>
            <p:nvPr/>
          </p:nvSpPr>
          <p:spPr>
            <a:xfrm>
              <a:off x="8492175" y="5418182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cxnSp>
          <p:nvCxnSpPr>
            <p:cNvPr id="64" name="Conector de Seta Reta 63">
              <a:extLst>
                <a:ext uri="{FF2B5EF4-FFF2-40B4-BE49-F238E27FC236}">
                  <a16:creationId xmlns:a16="http://schemas.microsoft.com/office/drawing/2014/main" id="{E3720D25-CA97-8160-C80B-D703D6F020D1}"/>
                </a:ext>
              </a:extLst>
            </p:cNvPr>
            <p:cNvCxnSpPr>
              <a:stCxn id="14" idx="2"/>
              <a:endCxn id="16" idx="0"/>
            </p:cNvCxnSpPr>
            <p:nvPr/>
          </p:nvCxnSpPr>
          <p:spPr>
            <a:xfrm>
              <a:off x="9161811" y="1719023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64">
              <a:extLst>
                <a:ext uri="{FF2B5EF4-FFF2-40B4-BE49-F238E27FC236}">
                  <a16:creationId xmlns:a16="http://schemas.microsoft.com/office/drawing/2014/main" id="{631E755F-380D-4F9B-3850-DB72A0C8A6F5}"/>
                </a:ext>
              </a:extLst>
            </p:cNvPr>
            <p:cNvCxnSpPr>
              <a:stCxn id="16" idx="2"/>
              <a:endCxn id="18" idx="0"/>
            </p:cNvCxnSpPr>
            <p:nvPr/>
          </p:nvCxnSpPr>
          <p:spPr>
            <a:xfrm>
              <a:off x="9161811" y="2231641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de Seta Reta 65">
              <a:extLst>
                <a:ext uri="{FF2B5EF4-FFF2-40B4-BE49-F238E27FC236}">
                  <a16:creationId xmlns:a16="http://schemas.microsoft.com/office/drawing/2014/main" id="{17E7082D-2861-14E2-5D00-37A290B77425}"/>
                </a:ext>
              </a:extLst>
            </p:cNvPr>
            <p:cNvCxnSpPr>
              <a:stCxn id="18" idx="2"/>
              <a:endCxn id="20" idx="0"/>
            </p:cNvCxnSpPr>
            <p:nvPr/>
          </p:nvCxnSpPr>
          <p:spPr>
            <a:xfrm>
              <a:off x="9161811" y="2744259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de Seta Reta 66">
              <a:extLst>
                <a:ext uri="{FF2B5EF4-FFF2-40B4-BE49-F238E27FC236}">
                  <a16:creationId xmlns:a16="http://schemas.microsoft.com/office/drawing/2014/main" id="{DE6CD969-BD22-2A52-1C59-135AA7B1537B}"/>
                </a:ext>
              </a:extLst>
            </p:cNvPr>
            <p:cNvCxnSpPr>
              <a:stCxn id="20" idx="2"/>
              <a:endCxn id="22" idx="0"/>
            </p:cNvCxnSpPr>
            <p:nvPr/>
          </p:nvCxnSpPr>
          <p:spPr>
            <a:xfrm>
              <a:off x="9161811" y="3238404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9CEAF57A-4080-3C02-9BB8-19F3E5DA5ED3}"/>
                </a:ext>
              </a:extLst>
            </p:cNvPr>
            <p:cNvCxnSpPr>
              <a:stCxn id="22" idx="2"/>
              <a:endCxn id="24" idx="0"/>
            </p:cNvCxnSpPr>
            <p:nvPr/>
          </p:nvCxnSpPr>
          <p:spPr>
            <a:xfrm>
              <a:off x="9161811" y="3732549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de Seta Reta 68">
              <a:extLst>
                <a:ext uri="{FF2B5EF4-FFF2-40B4-BE49-F238E27FC236}">
                  <a16:creationId xmlns:a16="http://schemas.microsoft.com/office/drawing/2014/main" id="{51959DD3-765D-74B6-20A4-26BD297A4CD5}"/>
                </a:ext>
              </a:extLst>
            </p:cNvPr>
            <p:cNvCxnSpPr>
              <a:stCxn id="24" idx="2"/>
              <a:endCxn id="26" idx="0"/>
            </p:cNvCxnSpPr>
            <p:nvPr/>
          </p:nvCxnSpPr>
          <p:spPr>
            <a:xfrm>
              <a:off x="9161811" y="4226694"/>
              <a:ext cx="0" cy="175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>
              <a:extLst>
                <a:ext uri="{FF2B5EF4-FFF2-40B4-BE49-F238E27FC236}">
                  <a16:creationId xmlns:a16="http://schemas.microsoft.com/office/drawing/2014/main" id="{8815EAC2-8272-7A1B-5018-ED6CDC8ACC27}"/>
                </a:ext>
              </a:extLst>
            </p:cNvPr>
            <p:cNvCxnSpPr>
              <a:stCxn id="26" idx="2"/>
              <a:endCxn id="28" idx="0"/>
            </p:cNvCxnSpPr>
            <p:nvPr/>
          </p:nvCxnSpPr>
          <p:spPr>
            <a:xfrm>
              <a:off x="9161811" y="4734699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>
              <a:extLst>
                <a:ext uri="{FF2B5EF4-FFF2-40B4-BE49-F238E27FC236}">
                  <a16:creationId xmlns:a16="http://schemas.microsoft.com/office/drawing/2014/main" id="{D1815A9D-2418-6F54-7F4B-B47D1F955D5C}"/>
                </a:ext>
              </a:extLst>
            </p:cNvPr>
            <p:cNvCxnSpPr>
              <a:stCxn id="28" idx="2"/>
              <a:endCxn id="38" idx="0"/>
            </p:cNvCxnSpPr>
            <p:nvPr/>
          </p:nvCxnSpPr>
          <p:spPr>
            <a:xfrm>
              <a:off x="9161811" y="5242695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Seta: para Baixo 71">
              <a:extLst>
                <a:ext uri="{FF2B5EF4-FFF2-40B4-BE49-F238E27FC236}">
                  <a16:creationId xmlns:a16="http://schemas.microsoft.com/office/drawing/2014/main" id="{C14161EC-2E86-D7C2-14DA-A773B9CA3FF3}"/>
                </a:ext>
              </a:extLst>
            </p:cNvPr>
            <p:cNvSpPr/>
            <p:nvPr/>
          </p:nvSpPr>
          <p:spPr>
            <a:xfrm>
              <a:off x="9061798" y="1220765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76F0D932-47AF-7A56-51FA-4D1DE8770D5E}"/>
                </a:ext>
              </a:extLst>
            </p:cNvPr>
            <p:cNvSpPr txBox="1"/>
            <p:nvPr/>
          </p:nvSpPr>
          <p:spPr>
            <a:xfrm>
              <a:off x="8492175" y="943144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Entrada</a:t>
              </a:r>
            </a:p>
          </p:txBody>
        </p: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F0151195-620C-0771-AD7B-463629D428FC}"/>
                </a:ext>
              </a:extLst>
            </p:cNvPr>
            <p:cNvSpPr txBox="1"/>
            <p:nvPr/>
          </p:nvSpPr>
          <p:spPr>
            <a:xfrm>
              <a:off x="8492175" y="5916440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Saída</a:t>
              </a:r>
            </a:p>
          </p:txBody>
        </p:sp>
        <p:sp>
          <p:nvSpPr>
            <p:cNvPr id="75" name="Chave Direita 74">
              <a:extLst>
                <a:ext uri="{FF2B5EF4-FFF2-40B4-BE49-F238E27FC236}">
                  <a16:creationId xmlns:a16="http://schemas.microsoft.com/office/drawing/2014/main" id="{D3A5B122-0DAA-39A4-138A-0A3DFF45A1D7}"/>
                </a:ext>
              </a:extLst>
            </p:cNvPr>
            <p:cNvSpPr/>
            <p:nvPr/>
          </p:nvSpPr>
          <p:spPr>
            <a:xfrm>
              <a:off x="9972071" y="4402189"/>
              <a:ext cx="167640" cy="134850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083DD98A-06F0-7A31-3C7F-CDAAFACDF0FF}"/>
                </a:ext>
              </a:extLst>
            </p:cNvPr>
            <p:cNvSpPr txBox="1"/>
            <p:nvPr/>
          </p:nvSpPr>
          <p:spPr>
            <a:xfrm>
              <a:off x="10055891" y="4854947"/>
              <a:ext cx="10554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Classificação dos objetos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97938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Agrupar 112">
            <a:extLst>
              <a:ext uri="{FF2B5EF4-FFF2-40B4-BE49-F238E27FC236}">
                <a16:creationId xmlns:a16="http://schemas.microsoft.com/office/drawing/2014/main" id="{F775E780-6DBE-78F6-20AF-B1BEF0147285}"/>
              </a:ext>
            </a:extLst>
          </p:cNvPr>
          <p:cNvGrpSpPr/>
          <p:nvPr/>
        </p:nvGrpSpPr>
        <p:grpSpPr>
          <a:xfrm>
            <a:off x="789279" y="588358"/>
            <a:ext cx="5889736" cy="5625563"/>
            <a:chOff x="789279" y="588358"/>
            <a:chExt cx="5889736" cy="5625563"/>
          </a:xfrm>
        </p:grpSpPr>
        <p:sp>
          <p:nvSpPr>
            <p:cNvPr id="31" name="Seta: para Baixo 30">
              <a:extLst>
                <a:ext uri="{FF2B5EF4-FFF2-40B4-BE49-F238E27FC236}">
                  <a16:creationId xmlns:a16="http://schemas.microsoft.com/office/drawing/2014/main" id="{83F61D44-C2E7-172B-756F-F623D07F2358}"/>
                </a:ext>
              </a:extLst>
            </p:cNvPr>
            <p:cNvSpPr/>
            <p:nvPr/>
          </p:nvSpPr>
          <p:spPr>
            <a:xfrm>
              <a:off x="4928750" y="5738086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3F4BBA20-FDCE-A285-D6AF-122CD56243CA}"/>
                </a:ext>
              </a:extLst>
            </p:cNvPr>
            <p:cNvSpPr/>
            <p:nvPr/>
          </p:nvSpPr>
          <p:spPr>
            <a:xfrm>
              <a:off x="4359127" y="1373909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44A5667B-3EF1-57FA-B6A5-5A884413EF06}"/>
                </a:ext>
              </a:extLst>
            </p:cNvPr>
            <p:cNvSpPr/>
            <p:nvPr/>
          </p:nvSpPr>
          <p:spPr>
            <a:xfrm>
              <a:off x="4359127" y="1886527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8693378F-E1EE-7220-2E6F-08923B6265E8}"/>
                </a:ext>
              </a:extLst>
            </p:cNvPr>
            <p:cNvSpPr/>
            <p:nvPr/>
          </p:nvSpPr>
          <p:spPr>
            <a:xfrm>
              <a:off x="4359127" y="2399145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4BF1D4E3-BB11-26BA-6BA2-48CF0CE675B3}"/>
                </a:ext>
              </a:extLst>
            </p:cNvPr>
            <p:cNvSpPr/>
            <p:nvPr/>
          </p:nvSpPr>
          <p:spPr>
            <a:xfrm>
              <a:off x="4359127" y="289329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A452BFC-A4D0-4A81-67EF-51C195876831}"/>
                </a:ext>
              </a:extLst>
            </p:cNvPr>
            <p:cNvSpPr/>
            <p:nvPr/>
          </p:nvSpPr>
          <p:spPr>
            <a:xfrm>
              <a:off x="4359127" y="3387435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99A7AED-B38A-6DDE-0B30-D5C44B5322C1}"/>
                </a:ext>
              </a:extLst>
            </p:cNvPr>
            <p:cNvSpPr/>
            <p:nvPr/>
          </p:nvSpPr>
          <p:spPr>
            <a:xfrm>
              <a:off x="4359127" y="388158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CB68E9C5-78FF-D7C2-DDB8-6764EFA6EBD4}"/>
                </a:ext>
              </a:extLst>
            </p:cNvPr>
            <p:cNvSpPr/>
            <p:nvPr/>
          </p:nvSpPr>
          <p:spPr>
            <a:xfrm>
              <a:off x="4359127" y="4389585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1320F408-787C-9CC3-FBFE-E3F11077F061}"/>
                </a:ext>
              </a:extLst>
            </p:cNvPr>
            <p:cNvSpPr/>
            <p:nvPr/>
          </p:nvSpPr>
          <p:spPr>
            <a:xfrm>
              <a:off x="4359127" y="4897581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A861824F-7010-AA2B-A449-DEF35E091444}"/>
                </a:ext>
              </a:extLst>
            </p:cNvPr>
            <p:cNvSpPr/>
            <p:nvPr/>
          </p:nvSpPr>
          <p:spPr>
            <a:xfrm>
              <a:off x="4359127" y="5405577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C7481ABB-B77F-A1DB-9E72-D8B2FF6A57DB}"/>
                </a:ext>
              </a:extLst>
            </p:cNvPr>
            <p:cNvCxnSpPr>
              <a:stCxn id="4" idx="2"/>
              <a:endCxn id="6" idx="0"/>
            </p:cNvCxnSpPr>
            <p:nvPr/>
          </p:nvCxnSpPr>
          <p:spPr>
            <a:xfrm>
              <a:off x="5028763" y="1706418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BC98EC12-A8C8-2F39-C21A-D6DDF0E0927D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5028763" y="2219036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829567E9-2121-1679-B163-1BFF4F0761DF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5028763" y="2731654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5A21C8D0-9621-C4EA-F17B-FF3263695DE4}"/>
                </a:ext>
              </a:extLst>
            </p:cNvPr>
            <p:cNvCxnSpPr>
              <a:stCxn id="8" idx="2"/>
              <a:endCxn id="9" idx="0"/>
            </p:cNvCxnSpPr>
            <p:nvPr/>
          </p:nvCxnSpPr>
          <p:spPr>
            <a:xfrm>
              <a:off x="5028763" y="3225799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5720E2E9-A16E-0716-5933-81547E972BA1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>
            <a:xfrm>
              <a:off x="5028763" y="3719944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>
              <a:extLst>
                <a:ext uri="{FF2B5EF4-FFF2-40B4-BE49-F238E27FC236}">
                  <a16:creationId xmlns:a16="http://schemas.microsoft.com/office/drawing/2014/main" id="{030CBBB8-B30F-C2E3-A1EF-652AE0309718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>
              <a:off x="5028763" y="4214089"/>
              <a:ext cx="0" cy="175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C36D3441-047C-9311-5399-596C270AEDC9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5028763" y="4722094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de Seta Reta 28">
              <a:extLst>
                <a:ext uri="{FF2B5EF4-FFF2-40B4-BE49-F238E27FC236}">
                  <a16:creationId xmlns:a16="http://schemas.microsoft.com/office/drawing/2014/main" id="{C1C3F53D-24D0-B51B-48E1-3C11F6507BF9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5028763" y="5230090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Seta: para Baixo 29">
              <a:extLst>
                <a:ext uri="{FF2B5EF4-FFF2-40B4-BE49-F238E27FC236}">
                  <a16:creationId xmlns:a16="http://schemas.microsoft.com/office/drawing/2014/main" id="{89F9AE03-BBD8-FD8B-C41A-F6DDD2482786}"/>
                </a:ext>
              </a:extLst>
            </p:cNvPr>
            <p:cNvSpPr/>
            <p:nvPr/>
          </p:nvSpPr>
          <p:spPr>
            <a:xfrm>
              <a:off x="4928750" y="1208160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07B0358C-41A3-EBCC-E424-567B3251FC51}"/>
                </a:ext>
              </a:extLst>
            </p:cNvPr>
            <p:cNvSpPr txBox="1"/>
            <p:nvPr/>
          </p:nvSpPr>
          <p:spPr>
            <a:xfrm>
              <a:off x="4359127" y="930539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Entrada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790BCF6-7D8C-EE0B-6A28-7425C6916F4C}"/>
                </a:ext>
              </a:extLst>
            </p:cNvPr>
            <p:cNvSpPr txBox="1"/>
            <p:nvPr/>
          </p:nvSpPr>
          <p:spPr>
            <a:xfrm>
              <a:off x="4359127" y="5903835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Saída</a:t>
              </a:r>
            </a:p>
          </p:txBody>
        </p:sp>
        <p:sp>
          <p:nvSpPr>
            <p:cNvPr id="78" name="Seta: para Baixo 77">
              <a:extLst>
                <a:ext uri="{FF2B5EF4-FFF2-40B4-BE49-F238E27FC236}">
                  <a16:creationId xmlns:a16="http://schemas.microsoft.com/office/drawing/2014/main" id="{63D7D293-426F-F988-EF85-B8D4F907F930}"/>
                </a:ext>
              </a:extLst>
            </p:cNvPr>
            <p:cNvSpPr/>
            <p:nvPr/>
          </p:nvSpPr>
          <p:spPr>
            <a:xfrm>
              <a:off x="1960853" y="5740395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>
              <a:extLst>
                <a:ext uri="{FF2B5EF4-FFF2-40B4-BE49-F238E27FC236}">
                  <a16:creationId xmlns:a16="http://schemas.microsoft.com/office/drawing/2014/main" id="{B32A7399-0970-3E36-0FC5-7A81B7DC13C5}"/>
                </a:ext>
              </a:extLst>
            </p:cNvPr>
            <p:cNvSpPr/>
            <p:nvPr/>
          </p:nvSpPr>
          <p:spPr>
            <a:xfrm>
              <a:off x="1391230" y="1376218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0" name="Retângulo 79">
              <a:extLst>
                <a:ext uri="{FF2B5EF4-FFF2-40B4-BE49-F238E27FC236}">
                  <a16:creationId xmlns:a16="http://schemas.microsoft.com/office/drawing/2014/main" id="{7B18C975-0B0A-CFB8-53AA-C557066844FE}"/>
                </a:ext>
              </a:extLst>
            </p:cNvPr>
            <p:cNvSpPr/>
            <p:nvPr/>
          </p:nvSpPr>
          <p:spPr>
            <a:xfrm>
              <a:off x="1391230" y="188883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1" name="Retângulo 80">
              <a:extLst>
                <a:ext uri="{FF2B5EF4-FFF2-40B4-BE49-F238E27FC236}">
                  <a16:creationId xmlns:a16="http://schemas.microsoft.com/office/drawing/2014/main" id="{F514ED41-A159-4741-7A3B-B8E0109BD909}"/>
                </a:ext>
              </a:extLst>
            </p:cNvPr>
            <p:cNvSpPr/>
            <p:nvPr/>
          </p:nvSpPr>
          <p:spPr>
            <a:xfrm>
              <a:off x="1391230" y="240145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2" name="Retângulo 81">
              <a:extLst>
                <a:ext uri="{FF2B5EF4-FFF2-40B4-BE49-F238E27FC236}">
                  <a16:creationId xmlns:a16="http://schemas.microsoft.com/office/drawing/2014/main" id="{CDFAF7CC-B659-3701-C40F-E3FD41B26F38}"/>
                </a:ext>
              </a:extLst>
            </p:cNvPr>
            <p:cNvSpPr/>
            <p:nvPr/>
          </p:nvSpPr>
          <p:spPr>
            <a:xfrm>
              <a:off x="1391230" y="2895599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3" name="Retângulo 82">
              <a:extLst>
                <a:ext uri="{FF2B5EF4-FFF2-40B4-BE49-F238E27FC236}">
                  <a16:creationId xmlns:a16="http://schemas.microsoft.com/office/drawing/2014/main" id="{8FB541C8-15FE-E42E-B76E-60A0B3629D03}"/>
                </a:ext>
              </a:extLst>
            </p:cNvPr>
            <p:cNvSpPr/>
            <p:nvPr/>
          </p:nvSpPr>
          <p:spPr>
            <a:xfrm>
              <a:off x="1391230" y="338974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4" name="Retângulo 83">
              <a:extLst>
                <a:ext uri="{FF2B5EF4-FFF2-40B4-BE49-F238E27FC236}">
                  <a16:creationId xmlns:a16="http://schemas.microsoft.com/office/drawing/2014/main" id="{014D1BA9-671B-BF10-9810-1C67CEAFAA29}"/>
                </a:ext>
              </a:extLst>
            </p:cNvPr>
            <p:cNvSpPr/>
            <p:nvPr/>
          </p:nvSpPr>
          <p:spPr>
            <a:xfrm>
              <a:off x="1391230" y="3883889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Conv2D</a:t>
              </a:r>
            </a:p>
          </p:txBody>
        </p:sp>
        <p:sp>
          <p:nvSpPr>
            <p:cNvPr id="85" name="Retângulo 84">
              <a:extLst>
                <a:ext uri="{FF2B5EF4-FFF2-40B4-BE49-F238E27FC236}">
                  <a16:creationId xmlns:a16="http://schemas.microsoft.com/office/drawing/2014/main" id="{408C8A79-09A3-E9F5-91DB-F169E24FE090}"/>
                </a:ext>
              </a:extLst>
            </p:cNvPr>
            <p:cNvSpPr/>
            <p:nvPr/>
          </p:nvSpPr>
          <p:spPr>
            <a:xfrm>
              <a:off x="1391230" y="4391894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86" name="Retângulo 85">
              <a:extLst>
                <a:ext uri="{FF2B5EF4-FFF2-40B4-BE49-F238E27FC236}">
                  <a16:creationId xmlns:a16="http://schemas.microsoft.com/office/drawing/2014/main" id="{091A0ADC-5ABA-0279-CD84-CDB7C1B0B5C2}"/>
                </a:ext>
              </a:extLst>
            </p:cNvPr>
            <p:cNvSpPr/>
            <p:nvPr/>
          </p:nvSpPr>
          <p:spPr>
            <a:xfrm>
              <a:off x="1391230" y="4899890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sp>
          <p:nvSpPr>
            <p:cNvPr id="87" name="Retângulo 86">
              <a:extLst>
                <a:ext uri="{FF2B5EF4-FFF2-40B4-BE49-F238E27FC236}">
                  <a16:creationId xmlns:a16="http://schemas.microsoft.com/office/drawing/2014/main" id="{CDA40689-F4DB-B8D2-4DD6-E25A7FCA9D5F}"/>
                </a:ext>
              </a:extLst>
            </p:cNvPr>
            <p:cNvSpPr/>
            <p:nvPr/>
          </p:nvSpPr>
          <p:spPr>
            <a:xfrm>
              <a:off x="1391230" y="5407886"/>
              <a:ext cx="1339272" cy="3325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 err="1"/>
                <a:t>Dense</a:t>
              </a:r>
              <a:endParaRPr lang="pt-BR" dirty="0"/>
            </a:p>
          </p:txBody>
        </p:sp>
        <p:cxnSp>
          <p:nvCxnSpPr>
            <p:cNvPr id="88" name="Conector de Seta Reta 87">
              <a:extLst>
                <a:ext uri="{FF2B5EF4-FFF2-40B4-BE49-F238E27FC236}">
                  <a16:creationId xmlns:a16="http://schemas.microsoft.com/office/drawing/2014/main" id="{D19B9FB1-3622-C0AD-4849-B6E472B31E39}"/>
                </a:ext>
              </a:extLst>
            </p:cNvPr>
            <p:cNvCxnSpPr>
              <a:stCxn id="79" idx="2"/>
              <a:endCxn id="80" idx="0"/>
            </p:cNvCxnSpPr>
            <p:nvPr/>
          </p:nvCxnSpPr>
          <p:spPr>
            <a:xfrm>
              <a:off x="2060866" y="1708727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>
              <a:extLst>
                <a:ext uri="{FF2B5EF4-FFF2-40B4-BE49-F238E27FC236}">
                  <a16:creationId xmlns:a16="http://schemas.microsoft.com/office/drawing/2014/main" id="{0078A81D-C424-F267-8A72-11C5E85F7024}"/>
                </a:ext>
              </a:extLst>
            </p:cNvPr>
            <p:cNvCxnSpPr>
              <a:stCxn id="80" idx="2"/>
              <a:endCxn id="81" idx="0"/>
            </p:cNvCxnSpPr>
            <p:nvPr/>
          </p:nvCxnSpPr>
          <p:spPr>
            <a:xfrm>
              <a:off x="2060866" y="2221345"/>
              <a:ext cx="0" cy="18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>
              <a:extLst>
                <a:ext uri="{FF2B5EF4-FFF2-40B4-BE49-F238E27FC236}">
                  <a16:creationId xmlns:a16="http://schemas.microsoft.com/office/drawing/2014/main" id="{17F36F0A-A0E5-7E4E-EC7B-EE2BF0C6D1D8}"/>
                </a:ext>
              </a:extLst>
            </p:cNvPr>
            <p:cNvCxnSpPr>
              <a:stCxn id="81" idx="2"/>
              <a:endCxn id="82" idx="0"/>
            </p:cNvCxnSpPr>
            <p:nvPr/>
          </p:nvCxnSpPr>
          <p:spPr>
            <a:xfrm>
              <a:off x="2060866" y="2733963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>
              <a:extLst>
                <a:ext uri="{FF2B5EF4-FFF2-40B4-BE49-F238E27FC236}">
                  <a16:creationId xmlns:a16="http://schemas.microsoft.com/office/drawing/2014/main" id="{233D915D-80F7-D272-16AF-2AAD99B4C834}"/>
                </a:ext>
              </a:extLst>
            </p:cNvPr>
            <p:cNvCxnSpPr>
              <a:stCxn id="82" idx="2"/>
              <a:endCxn id="83" idx="0"/>
            </p:cNvCxnSpPr>
            <p:nvPr/>
          </p:nvCxnSpPr>
          <p:spPr>
            <a:xfrm>
              <a:off x="2060866" y="3228108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>
              <a:extLst>
                <a:ext uri="{FF2B5EF4-FFF2-40B4-BE49-F238E27FC236}">
                  <a16:creationId xmlns:a16="http://schemas.microsoft.com/office/drawing/2014/main" id="{83992D1C-6AE7-2FF3-DCBC-CC3C83F977FF}"/>
                </a:ext>
              </a:extLst>
            </p:cNvPr>
            <p:cNvCxnSpPr>
              <a:stCxn id="83" idx="2"/>
              <a:endCxn id="84" idx="0"/>
            </p:cNvCxnSpPr>
            <p:nvPr/>
          </p:nvCxnSpPr>
          <p:spPr>
            <a:xfrm>
              <a:off x="2060866" y="3722253"/>
              <a:ext cx="0" cy="16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>
              <a:extLst>
                <a:ext uri="{FF2B5EF4-FFF2-40B4-BE49-F238E27FC236}">
                  <a16:creationId xmlns:a16="http://schemas.microsoft.com/office/drawing/2014/main" id="{5430FAD8-804A-9F9F-A823-5E1F5892DA2A}"/>
                </a:ext>
              </a:extLst>
            </p:cNvPr>
            <p:cNvCxnSpPr>
              <a:stCxn id="84" idx="2"/>
              <a:endCxn id="85" idx="0"/>
            </p:cNvCxnSpPr>
            <p:nvPr/>
          </p:nvCxnSpPr>
          <p:spPr>
            <a:xfrm>
              <a:off x="2060866" y="4216398"/>
              <a:ext cx="0" cy="175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>
              <a:extLst>
                <a:ext uri="{FF2B5EF4-FFF2-40B4-BE49-F238E27FC236}">
                  <a16:creationId xmlns:a16="http://schemas.microsoft.com/office/drawing/2014/main" id="{212F522B-D7EA-35A0-6803-398BF5DC4F62}"/>
                </a:ext>
              </a:extLst>
            </p:cNvPr>
            <p:cNvCxnSpPr>
              <a:stCxn id="85" idx="2"/>
              <a:endCxn id="86" idx="0"/>
            </p:cNvCxnSpPr>
            <p:nvPr/>
          </p:nvCxnSpPr>
          <p:spPr>
            <a:xfrm>
              <a:off x="2060866" y="4724403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de Seta Reta 94">
              <a:extLst>
                <a:ext uri="{FF2B5EF4-FFF2-40B4-BE49-F238E27FC236}">
                  <a16:creationId xmlns:a16="http://schemas.microsoft.com/office/drawing/2014/main" id="{CFE8AC50-0F82-0DFC-4774-988710FA4F45}"/>
                </a:ext>
              </a:extLst>
            </p:cNvPr>
            <p:cNvCxnSpPr>
              <a:stCxn id="86" idx="2"/>
              <a:endCxn id="87" idx="0"/>
            </p:cNvCxnSpPr>
            <p:nvPr/>
          </p:nvCxnSpPr>
          <p:spPr>
            <a:xfrm>
              <a:off x="2060866" y="5232399"/>
              <a:ext cx="0" cy="1754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Seta: para Baixo 95">
              <a:extLst>
                <a:ext uri="{FF2B5EF4-FFF2-40B4-BE49-F238E27FC236}">
                  <a16:creationId xmlns:a16="http://schemas.microsoft.com/office/drawing/2014/main" id="{AF194720-DC82-733E-F5BF-A08D1F44C0E3}"/>
                </a:ext>
              </a:extLst>
            </p:cNvPr>
            <p:cNvSpPr/>
            <p:nvPr/>
          </p:nvSpPr>
          <p:spPr>
            <a:xfrm>
              <a:off x="1960853" y="1210469"/>
              <a:ext cx="200026" cy="165749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CaixaDeTexto 96">
              <a:extLst>
                <a:ext uri="{FF2B5EF4-FFF2-40B4-BE49-F238E27FC236}">
                  <a16:creationId xmlns:a16="http://schemas.microsoft.com/office/drawing/2014/main" id="{E77B5766-8447-171B-A175-11ACABC8061A}"/>
                </a:ext>
              </a:extLst>
            </p:cNvPr>
            <p:cNvSpPr txBox="1"/>
            <p:nvPr/>
          </p:nvSpPr>
          <p:spPr>
            <a:xfrm>
              <a:off x="1391230" y="932848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Entrada</a:t>
              </a:r>
            </a:p>
          </p:txBody>
        </p:sp>
        <p:sp>
          <p:nvSpPr>
            <p:cNvPr id="98" name="CaixaDeTexto 97">
              <a:extLst>
                <a:ext uri="{FF2B5EF4-FFF2-40B4-BE49-F238E27FC236}">
                  <a16:creationId xmlns:a16="http://schemas.microsoft.com/office/drawing/2014/main" id="{A6289E6C-AC61-3D9E-6C27-23959BD696B6}"/>
                </a:ext>
              </a:extLst>
            </p:cNvPr>
            <p:cNvSpPr txBox="1"/>
            <p:nvPr/>
          </p:nvSpPr>
          <p:spPr>
            <a:xfrm>
              <a:off x="1391230" y="5906144"/>
              <a:ext cx="1339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/>
                <a:t>Saída</a:t>
              </a:r>
            </a:p>
          </p:txBody>
        </p:sp>
        <p:sp>
          <p:nvSpPr>
            <p:cNvPr id="101" name="CaixaDeTexto 100">
              <a:extLst>
                <a:ext uri="{FF2B5EF4-FFF2-40B4-BE49-F238E27FC236}">
                  <a16:creationId xmlns:a16="http://schemas.microsoft.com/office/drawing/2014/main" id="{60E68C4C-84EE-C2C7-754A-C4B1C11E0050}"/>
                </a:ext>
              </a:extLst>
            </p:cNvPr>
            <p:cNvSpPr txBox="1"/>
            <p:nvPr/>
          </p:nvSpPr>
          <p:spPr>
            <a:xfrm>
              <a:off x="789279" y="600339"/>
              <a:ext cx="2743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/>
                <a:t>Rede neural pré-treinada</a:t>
              </a:r>
            </a:p>
          </p:txBody>
        </p:sp>
        <p:sp>
          <p:nvSpPr>
            <p:cNvPr id="102" name="Chave Direita 101">
              <a:extLst>
                <a:ext uri="{FF2B5EF4-FFF2-40B4-BE49-F238E27FC236}">
                  <a16:creationId xmlns:a16="http://schemas.microsoft.com/office/drawing/2014/main" id="{6344683D-9076-CAF7-6465-25FB2764AFBB}"/>
                </a:ext>
              </a:extLst>
            </p:cNvPr>
            <p:cNvSpPr/>
            <p:nvPr/>
          </p:nvSpPr>
          <p:spPr>
            <a:xfrm>
              <a:off x="3855802" y="1373909"/>
              <a:ext cx="395649" cy="4364177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CaixaDeTexto 102">
              <a:extLst>
                <a:ext uri="{FF2B5EF4-FFF2-40B4-BE49-F238E27FC236}">
                  <a16:creationId xmlns:a16="http://schemas.microsoft.com/office/drawing/2014/main" id="{52E069D0-EAA2-F466-C21B-6EAFFA53A7F7}"/>
                </a:ext>
              </a:extLst>
            </p:cNvPr>
            <p:cNvSpPr txBox="1"/>
            <p:nvPr/>
          </p:nvSpPr>
          <p:spPr>
            <a:xfrm>
              <a:off x="2765154" y="3512339"/>
              <a:ext cx="13392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Cópia dos pesos (</a:t>
              </a:r>
              <a:r>
                <a:rPr lang="pt-BR" sz="1200" dirty="0" err="1"/>
                <a:t>i.e</a:t>
              </a:r>
              <a:r>
                <a:rPr lang="pt-BR" sz="1200" dirty="0"/>
                <a:t>, transferência do aprendizado)</a:t>
              </a:r>
            </a:p>
          </p:txBody>
        </p:sp>
        <p:sp>
          <p:nvSpPr>
            <p:cNvPr id="104" name="Seta: para a Direita 103">
              <a:extLst>
                <a:ext uri="{FF2B5EF4-FFF2-40B4-BE49-F238E27FC236}">
                  <a16:creationId xmlns:a16="http://schemas.microsoft.com/office/drawing/2014/main" id="{DFAC9BE0-573F-E975-6022-7C1DC5F95803}"/>
                </a:ext>
              </a:extLst>
            </p:cNvPr>
            <p:cNvSpPr/>
            <p:nvPr/>
          </p:nvSpPr>
          <p:spPr>
            <a:xfrm>
              <a:off x="2926783" y="3099012"/>
              <a:ext cx="929019" cy="41332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5" name="CaixaDeTexto 104">
              <a:extLst>
                <a:ext uri="{FF2B5EF4-FFF2-40B4-BE49-F238E27FC236}">
                  <a16:creationId xmlns:a16="http://schemas.microsoft.com/office/drawing/2014/main" id="{9D929414-7BEB-2D73-376A-D34EAE96AA4D}"/>
                </a:ext>
              </a:extLst>
            </p:cNvPr>
            <p:cNvSpPr txBox="1"/>
            <p:nvPr/>
          </p:nvSpPr>
          <p:spPr>
            <a:xfrm>
              <a:off x="3614012" y="588358"/>
              <a:ext cx="30295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/>
                <a:t>Rede neural para nova tarefa</a:t>
              </a:r>
            </a:p>
          </p:txBody>
        </p:sp>
        <p:sp>
          <p:nvSpPr>
            <p:cNvPr id="108" name="Retângulo 107">
              <a:extLst>
                <a:ext uri="{FF2B5EF4-FFF2-40B4-BE49-F238E27FC236}">
                  <a16:creationId xmlns:a16="http://schemas.microsoft.com/office/drawing/2014/main" id="{2FD0010D-E763-1F75-B40E-8AB0D5F78A6D}"/>
                </a:ext>
              </a:extLst>
            </p:cNvPr>
            <p:cNvSpPr/>
            <p:nvPr/>
          </p:nvSpPr>
          <p:spPr>
            <a:xfrm>
              <a:off x="4293750" y="1263072"/>
              <a:ext cx="1470025" cy="2515178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28" name="Picture 4" descr="Open and closed padlock vector 9652847 Vector Art at Vecteezy">
              <a:extLst>
                <a:ext uri="{FF2B5EF4-FFF2-40B4-BE49-F238E27FC236}">
                  <a16:creationId xmlns:a16="http://schemas.microsoft.com/office/drawing/2014/main" id="{FF88873A-7DDE-25F9-FEC9-9637961DFE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24" t="22509" r="54037" b="21178"/>
            <a:stretch/>
          </p:blipFill>
          <p:spPr bwMode="auto">
            <a:xfrm>
              <a:off x="5900883" y="1886527"/>
              <a:ext cx="541483" cy="783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9" name="CaixaDeTexto 108">
              <a:extLst>
                <a:ext uri="{FF2B5EF4-FFF2-40B4-BE49-F238E27FC236}">
                  <a16:creationId xmlns:a16="http://schemas.microsoft.com/office/drawing/2014/main" id="{1533EB01-D363-1C77-7D11-F872CF3E279F}"/>
                </a:ext>
              </a:extLst>
            </p:cNvPr>
            <p:cNvSpPr txBox="1"/>
            <p:nvPr/>
          </p:nvSpPr>
          <p:spPr>
            <a:xfrm>
              <a:off x="5707353" y="2744681"/>
              <a:ext cx="9716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Pesos congelados</a:t>
              </a:r>
            </a:p>
          </p:txBody>
        </p:sp>
        <p:pic>
          <p:nvPicPr>
            <p:cNvPr id="110" name="Picture 4" descr="Open and closed padlock vector 9652847 Vector Art at Vecteezy">
              <a:extLst>
                <a:ext uri="{FF2B5EF4-FFF2-40B4-BE49-F238E27FC236}">
                  <a16:creationId xmlns:a16="http://schemas.microsoft.com/office/drawing/2014/main" id="{4CFE8804-2405-3523-0C04-7BE6DFAC43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553" t="22509" r="13350" b="21178"/>
            <a:stretch/>
          </p:blipFill>
          <p:spPr bwMode="auto">
            <a:xfrm>
              <a:off x="5889915" y="4389585"/>
              <a:ext cx="552451" cy="783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1" name="CaixaDeTexto 110">
              <a:extLst>
                <a:ext uri="{FF2B5EF4-FFF2-40B4-BE49-F238E27FC236}">
                  <a16:creationId xmlns:a16="http://schemas.microsoft.com/office/drawing/2014/main" id="{34652589-47ED-3849-070F-F77E3AF69994}"/>
                </a:ext>
              </a:extLst>
            </p:cNvPr>
            <p:cNvSpPr txBox="1"/>
            <p:nvPr/>
          </p:nvSpPr>
          <p:spPr>
            <a:xfrm>
              <a:off x="5663156" y="5144801"/>
              <a:ext cx="9716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Ajuste fino dos pesos</a:t>
              </a:r>
            </a:p>
          </p:txBody>
        </p:sp>
        <p:sp>
          <p:nvSpPr>
            <p:cNvPr id="112" name="Retângulo 111">
              <a:extLst>
                <a:ext uri="{FF2B5EF4-FFF2-40B4-BE49-F238E27FC236}">
                  <a16:creationId xmlns:a16="http://schemas.microsoft.com/office/drawing/2014/main" id="{4D2E29F2-EC0E-4C6A-15F9-130AE2FEEE55}"/>
                </a:ext>
              </a:extLst>
            </p:cNvPr>
            <p:cNvSpPr/>
            <p:nvPr/>
          </p:nvSpPr>
          <p:spPr>
            <a:xfrm>
              <a:off x="4288138" y="3803006"/>
              <a:ext cx="1470025" cy="19923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276268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71677-0DA6-0EA4-AABC-F9A0125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Sensibilidade aos dados de treinamento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78AC6E-9849-E110-636E-7C2D924C2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4817" y="1825624"/>
            <a:ext cx="6265674" cy="5032375"/>
          </a:xfrm>
        </p:spPr>
        <p:txBody>
          <a:bodyPr>
            <a:normAutofit/>
          </a:bodyPr>
          <a:lstStyle/>
          <a:p>
            <a:r>
              <a:rPr lang="pt-BR" dirty="0"/>
              <a:t>Em essência, o </a:t>
            </a:r>
            <a:r>
              <a:rPr lang="pt-BR" b="1" i="1" dirty="0">
                <a:solidFill>
                  <a:srgbClr val="00B050"/>
                </a:solidFill>
              </a:rPr>
              <a:t>sobreajuste</a:t>
            </a:r>
            <a:r>
              <a:rPr lang="pt-BR" dirty="0"/>
              <a:t> faz com que um </a:t>
            </a:r>
            <a:r>
              <a:rPr lang="pt-BR" b="1" i="1" dirty="0">
                <a:solidFill>
                  <a:srgbClr val="00B050"/>
                </a:solidFill>
              </a:rPr>
              <a:t>modelo extraia</a:t>
            </a:r>
            <a:r>
              <a:rPr lang="pt-BR" dirty="0"/>
              <a:t>, sem saber, parte da </a:t>
            </a:r>
            <a:r>
              <a:rPr lang="pt-BR" b="1" i="1" dirty="0">
                <a:solidFill>
                  <a:srgbClr val="00B050"/>
                </a:solidFill>
              </a:rPr>
              <a:t>variação residual </a:t>
            </a:r>
            <a:r>
              <a:rPr lang="pt-BR" dirty="0"/>
              <a:t>(i.e., o ruído), </a:t>
            </a:r>
            <a:r>
              <a:rPr lang="pt-BR" b="1" i="1" dirty="0">
                <a:solidFill>
                  <a:srgbClr val="00B050"/>
                </a:solidFill>
              </a:rPr>
              <a:t>como se essa variação representasse o padrão geral por trás dos dados</a:t>
            </a:r>
            <a:r>
              <a:rPr lang="pt-BR" dirty="0"/>
              <a:t>.</a:t>
            </a:r>
          </a:p>
          <a:p>
            <a:r>
              <a:rPr lang="pt-BR" dirty="0"/>
              <a:t>Um modelo </a:t>
            </a:r>
            <a:r>
              <a:rPr lang="pt-BR" b="1" i="1" dirty="0">
                <a:solidFill>
                  <a:srgbClr val="00B050"/>
                </a:solidFill>
              </a:rPr>
              <a:t>muito flexível</a:t>
            </a:r>
            <a:r>
              <a:rPr lang="pt-BR" dirty="0"/>
              <a:t>, que se sobreajusta aos dados de treinamento, apresenta </a:t>
            </a:r>
            <a:r>
              <a:rPr lang="pt-BR" b="1" i="1" dirty="0">
                <a:solidFill>
                  <a:srgbClr val="00B050"/>
                </a:solidFill>
              </a:rPr>
              <a:t>alta variância</a:t>
            </a:r>
            <a:r>
              <a:rPr lang="pt-BR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EA6DD7-9C22-986C-BD49-8D6BFDCF0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85" y="2209328"/>
            <a:ext cx="4742523" cy="355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765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71677-0DA6-0EA4-AABC-F9A0125F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Sensibilidade aos dados de treinamento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78AC6E-9849-E110-636E-7C2D924C2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2618" y="1825624"/>
            <a:ext cx="6827873" cy="5032375"/>
          </a:xfrm>
        </p:spPr>
        <p:txBody>
          <a:bodyPr>
            <a:normAutofit/>
          </a:bodyPr>
          <a:lstStyle/>
          <a:p>
            <a:r>
              <a:rPr lang="pt-BR" dirty="0"/>
              <a:t>A alta variância</a:t>
            </a:r>
            <a:r>
              <a:rPr lang="pt-BR" b="0" i="0" dirty="0">
                <a:effectLst/>
              </a:rPr>
              <a:t> significa que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</a:t>
            </a:r>
            <a:r>
              <a:rPr lang="pt-BR" b="0" i="0" dirty="0">
                <a:effectLst/>
              </a:rPr>
              <a:t> é muito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sensível às variações nos dados de treinamento</a:t>
            </a:r>
            <a:r>
              <a:rPr lang="pt-BR" b="0" i="0" dirty="0">
                <a:effectLst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modelo será diferente para cada conjunto de treinamento.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modelo se distancia do padrão geral por trás dos dados.</a:t>
            </a:r>
          </a:p>
          <a:p>
            <a:r>
              <a:rPr lang="pt-BR" dirty="0"/>
              <a:t>Ou seja, ele irá se </a:t>
            </a:r>
            <a:r>
              <a:rPr lang="pt-BR" b="1" i="1" dirty="0">
                <a:solidFill>
                  <a:srgbClr val="00B050"/>
                </a:solidFill>
              </a:rPr>
              <a:t>ajustar tão bem aos dados que vai aprender até o ruído presente nas amostras</a:t>
            </a:r>
            <a:r>
              <a:rPr lang="pt-BR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EA6DD7-9C22-986C-BD49-8D6BFDCF0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09" y="2358415"/>
            <a:ext cx="4742523" cy="355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81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957D9-D95B-09E9-2635-36F12E20F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Complexidade (ou flexibilidade) ideal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1463E9-7187-5BEC-27A7-77212D666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1" y="1825624"/>
            <a:ext cx="6341164" cy="5032375"/>
          </a:xfrm>
        </p:spPr>
        <p:txBody>
          <a:bodyPr>
            <a:normAutofit/>
          </a:bodyPr>
          <a:lstStyle/>
          <a:p>
            <a:r>
              <a:rPr lang="pt-BR" b="0" dirty="0">
                <a:effectLst/>
              </a:rPr>
              <a:t>O modelo mostrado na figura ao lado tem ordem apropriada (ordem 1).</a:t>
            </a:r>
          </a:p>
          <a:p>
            <a:r>
              <a:rPr lang="pt-BR" b="0" dirty="0">
                <a:effectLst/>
              </a:rPr>
              <a:t>Percebam que ele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não varia tanto </a:t>
            </a:r>
            <a:r>
              <a:rPr lang="pt-BR" b="0" dirty="0">
                <a:effectLst/>
              </a:rPr>
              <a:t>como no exemplo anterior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quando se varia o ruído adicionado às amostras de treinamento</a:t>
            </a:r>
            <a:r>
              <a:rPr lang="pt-BR" b="0" dirty="0">
                <a:effectLst/>
              </a:rPr>
              <a:t>.</a:t>
            </a:r>
          </a:p>
          <a:p>
            <a:r>
              <a:rPr lang="pt-BR" b="0" dirty="0">
                <a:effectLst/>
              </a:rPr>
              <a:t>Um modelo que apresente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flexibilidade ideal</a:t>
            </a:r>
            <a:r>
              <a:rPr lang="pt-BR" b="0" dirty="0">
                <a:effectLst/>
              </a:rPr>
              <a:t> terá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baixa variância</a:t>
            </a:r>
            <a:r>
              <a:rPr lang="pt-BR" b="0" dirty="0">
                <a:effectLst/>
              </a:rPr>
              <a:t>, ou seja, ele sempre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tenderá a capturar o padrão geral por trás das amostras</a:t>
            </a:r>
            <a:r>
              <a:rPr lang="pt-BR" b="0" dirty="0">
                <a:effectLst/>
              </a:rPr>
              <a:t>, </a:t>
            </a:r>
            <a:r>
              <a:rPr lang="pt-BR" b="1" i="1" dirty="0">
                <a:solidFill>
                  <a:srgbClr val="7030A0"/>
                </a:solidFill>
                <a:effectLst/>
              </a:rPr>
              <a:t>mesmo que ruidosas</a:t>
            </a:r>
            <a:r>
              <a:rPr lang="pt-BR" b="0" dirty="0">
                <a:effectLst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6D35BB-0715-16C1-54DF-FD7798597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56" y="2514600"/>
            <a:ext cx="4367709" cy="327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656B790-8EE3-573C-13FA-B02060A11DA4}"/>
              </a:ext>
            </a:extLst>
          </p:cNvPr>
          <p:cNvSpPr txBox="1"/>
          <p:nvPr/>
        </p:nvSpPr>
        <p:spPr>
          <a:xfrm>
            <a:off x="0" y="6581000"/>
            <a:ext cx="27774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hlinkClick r:id="rId3"/>
              </a:rPr>
              <a:t>Exemplo: </a:t>
            </a:r>
            <a:r>
              <a:rPr lang="pt-BR" sz="1200" dirty="0" err="1">
                <a:hlinkClick r:id="rId3"/>
              </a:rPr>
              <a:t>Overfitting.ipynb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490495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6B566-D571-BD6F-E0D3-18E76F02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Causas do sobreajuste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25C1B5-093D-0D16-1FAC-FAB201CB8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997629" cy="5032375"/>
          </a:xfrm>
        </p:spPr>
        <p:txBody>
          <a:bodyPr/>
          <a:lstStyle/>
          <a:p>
            <a:r>
              <a:rPr lang="pt-BR" b="1" i="0" dirty="0">
                <a:effectLst/>
              </a:rPr>
              <a:t>Modelo complexo:</a:t>
            </a:r>
            <a:r>
              <a:rPr lang="pt-BR" b="0" i="0" dirty="0">
                <a:effectLst/>
              </a:rPr>
              <a:t> Um modelo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muito complexo</a:t>
            </a:r>
            <a:r>
              <a:rPr lang="pt-BR" b="0" i="0" dirty="0">
                <a:effectLst/>
              </a:rPr>
              <a:t>, com muitos parâmetros (i.e</a:t>
            </a:r>
            <a:r>
              <a:rPr lang="pt-BR" dirty="0"/>
              <a:t>., pesos)</a:t>
            </a:r>
            <a:r>
              <a:rPr lang="pt-BR" b="0" i="0" dirty="0">
                <a:effectLst/>
              </a:rPr>
              <a:t>, tem uma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alta capacidade de representação</a:t>
            </a:r>
            <a:r>
              <a:rPr lang="pt-BR" b="0" i="0" dirty="0">
                <a:effectLst/>
              </a:rPr>
              <a:t> (ou flexibilidade) e pode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se ajustar demais aos dados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1" i="0" dirty="0">
                <a:effectLst/>
              </a:rPr>
              <a:t>Dados insuficientes:</a:t>
            </a:r>
            <a:r>
              <a:rPr lang="pt-BR" b="0" i="0" dirty="0">
                <a:effectLst/>
              </a:rPr>
              <a:t> Quando os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dados de treinamento são limitados em quantidade</a:t>
            </a:r>
            <a:r>
              <a:rPr lang="pt-BR" b="0" i="0" dirty="0">
                <a:effectLst/>
              </a:rPr>
              <a:t>,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pode não ter informações suficientes para generalizar</a:t>
            </a:r>
            <a:r>
              <a:rPr lang="pt-BR" b="0" i="0" dirty="0">
                <a:effectLst/>
              </a:rPr>
              <a:t> adequadamente.</a:t>
            </a:r>
          </a:p>
          <a:p>
            <a:r>
              <a:rPr lang="pt-BR" b="1" i="0" dirty="0">
                <a:effectLst/>
              </a:rPr>
              <a:t>Ruído nos dados:</a:t>
            </a:r>
            <a:r>
              <a:rPr lang="pt-BR" b="0" i="0" dirty="0">
                <a:effectLst/>
              </a:rPr>
              <a:t> A presença de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ruído ou outliers nos dados de treinamento</a:t>
            </a:r>
            <a:r>
              <a:rPr lang="pt-BR" b="0" i="0" dirty="0">
                <a:effectLst/>
              </a:rPr>
              <a:t> pode fazer com que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modelo tente ajustar-se a essas variações aleatórias</a:t>
            </a:r>
            <a:r>
              <a:rPr lang="pt-BR" b="0" i="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6857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A88D9-2D97-A5AC-70C5-4C0864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o sobreajuste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DFD790-B161-AACA-37D4-2B1B5B8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237" y="1825624"/>
            <a:ext cx="6455745" cy="5032375"/>
          </a:xfrm>
        </p:spPr>
        <p:txBody>
          <a:bodyPr/>
          <a:lstStyle/>
          <a:p>
            <a:r>
              <a:rPr lang="pt-BR" b="1" i="0" dirty="0">
                <a:effectLst/>
              </a:rPr>
              <a:t>Conjunto de Validação: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Dividir o conjunto total </a:t>
            </a:r>
            <a:r>
              <a:rPr lang="pt-BR" b="0" i="0" dirty="0">
                <a:effectLst/>
              </a:rPr>
              <a:t>de em um conjunto de treinamento e um conjunto de validação e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avaliar o erro em ambos os conjuntos ao longo do treinamento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Se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desempenho no conjunto de validação for significativamente pior</a:t>
            </a:r>
            <a:r>
              <a:rPr lang="pt-BR" b="0" i="0" dirty="0">
                <a:effectLst/>
              </a:rPr>
              <a:t> do que no conjunto de treinamento, é um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sinal de possível sobreajuste</a:t>
            </a:r>
            <a:r>
              <a:rPr lang="pt-BR" b="0" i="0" dirty="0">
                <a:effectLst/>
              </a:rPr>
              <a:t>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A603EB6-7919-DCC3-AF0A-4ED858010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23" y="2003460"/>
            <a:ext cx="4367932" cy="322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D2DF02-63AE-3B1E-D5B4-C94647E5D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2867" y="5345772"/>
            <a:ext cx="3812567" cy="6155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MSE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train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: 3.023264662910588e-24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MSE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val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: 0.18213360918420743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0CF8BD2-45EB-9A8A-EDA6-C2C4F04E8ACA}"/>
              </a:ext>
            </a:extLst>
          </p:cNvPr>
          <p:cNvSpPr txBox="1"/>
          <p:nvPr/>
        </p:nvSpPr>
        <p:spPr>
          <a:xfrm>
            <a:off x="0" y="6581000"/>
            <a:ext cx="27774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hlinkClick r:id="rId4"/>
              </a:rPr>
              <a:t>Exemplo: </a:t>
            </a:r>
            <a:r>
              <a:rPr lang="pt-BR" sz="1200" dirty="0" err="1">
                <a:hlinkClick r:id="rId4"/>
              </a:rPr>
              <a:t>Overffiting.ipynb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464443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A88D9-2D97-A5AC-70C5-4C0864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o sobreajuste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DFD790-B161-AACA-37D4-2B1B5B8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238" y="1825624"/>
            <a:ext cx="6359704" cy="5032375"/>
          </a:xfrm>
        </p:spPr>
        <p:txBody>
          <a:bodyPr>
            <a:normAutofit/>
          </a:bodyPr>
          <a:lstStyle/>
          <a:p>
            <a:r>
              <a:rPr lang="pt-BR" b="1" i="0" dirty="0">
                <a:effectLst/>
              </a:rPr>
              <a:t>Conjunto de Validação: </a:t>
            </a:r>
            <a:r>
              <a:rPr lang="pt-BR" dirty="0"/>
              <a:t>No caso de </a:t>
            </a:r>
            <a:r>
              <a:rPr lang="pt-BR" b="1" i="1" dirty="0">
                <a:solidFill>
                  <a:srgbClr val="00B050"/>
                </a:solidFill>
              </a:rPr>
              <a:t>modelos de aprendizado iterativo</a:t>
            </a:r>
            <a:r>
              <a:rPr lang="pt-BR" dirty="0"/>
              <a:t>, como redes neurais, podemos</a:t>
            </a:r>
            <a:r>
              <a:rPr lang="pt-BR" b="0" i="0" dirty="0">
                <a:effectLst/>
              </a:rPr>
              <a:t>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monitorar o desempenho do modelo em ambos os conjuntos</a:t>
            </a:r>
            <a:r>
              <a:rPr lang="pt-BR" b="0" i="0" dirty="0">
                <a:effectLst/>
              </a:rPr>
              <a:t> durante o treinamento.</a:t>
            </a:r>
          </a:p>
          <a:p>
            <a:r>
              <a:rPr lang="pt-BR" b="0" i="0" dirty="0">
                <a:effectLst/>
              </a:rPr>
              <a:t>Se o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erro no conjunto de validação aumentar e no conjunto de treinamento diminuir </a:t>
            </a:r>
            <a:r>
              <a:rPr lang="pt-BR" b="0" i="0" dirty="0">
                <a:effectLst/>
              </a:rPr>
              <a:t>ao longo das épocas de treinamento, isso é </a:t>
            </a:r>
            <a:r>
              <a:rPr lang="pt-BR" b="1" i="1" dirty="0">
                <a:solidFill>
                  <a:srgbClr val="00B050"/>
                </a:solidFill>
                <a:effectLst/>
              </a:rPr>
              <a:t>um claro sinal de sobreajuste</a:t>
            </a:r>
            <a:r>
              <a:rPr lang="pt-BR" b="0" i="0" dirty="0">
                <a:effectLst/>
              </a:rPr>
              <a:t>.</a:t>
            </a:r>
          </a:p>
          <a:p>
            <a:endParaRPr lang="pt-BR" b="0" i="0" dirty="0">
              <a:effectLst/>
            </a:endParaRPr>
          </a:p>
          <a:p>
            <a:endParaRPr lang="pt-BR" b="0" i="0" dirty="0">
              <a:effectLst/>
            </a:endParaRPr>
          </a:p>
          <a:p>
            <a:endParaRPr lang="pt-B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758D526-2A03-121F-CF8F-19DF97588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76" y="2160731"/>
            <a:ext cx="4333174" cy="3192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24754AF-55B7-A2B5-1F12-A4542DFF6E10}"/>
              </a:ext>
            </a:extLst>
          </p:cNvPr>
          <p:cNvSpPr txBox="1"/>
          <p:nvPr/>
        </p:nvSpPr>
        <p:spPr>
          <a:xfrm>
            <a:off x="4366516" y="5250094"/>
            <a:ext cx="85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Épocas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79A02E6-3659-B1D5-1F68-43BB54ADE219}"/>
              </a:ext>
            </a:extLst>
          </p:cNvPr>
          <p:cNvSpPr txBox="1"/>
          <p:nvPr/>
        </p:nvSpPr>
        <p:spPr>
          <a:xfrm>
            <a:off x="547574" y="2063394"/>
            <a:ext cx="8527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/>
              <a:t>Erro</a:t>
            </a:r>
          </a:p>
        </p:txBody>
      </p:sp>
    </p:spTree>
    <p:extLst>
      <p:ext uri="{BB962C8B-B14F-4D97-AF65-F5344CB8AC3E}">
        <p14:creationId xmlns:p14="http://schemas.microsoft.com/office/powerpoint/2010/main" val="21157547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16406</TotalTime>
  <Words>4676</Words>
  <Application>Microsoft Office PowerPoint</Application>
  <PresentationFormat>Widescreen</PresentationFormat>
  <Paragraphs>341</Paragraphs>
  <Slides>38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georgia</vt:lpstr>
      <vt:lpstr>Google Sans</vt:lpstr>
      <vt:lpstr>Helvetica Neue</vt:lpstr>
      <vt:lpstr>roboto</vt:lpstr>
      <vt:lpstr>Wingdings</vt:lpstr>
      <vt:lpstr>Tema do Office</vt:lpstr>
      <vt:lpstr>TP557 - Tópicos avançados em IoT e Machine Learning: Prevenindo o sobreajuste</vt:lpstr>
      <vt:lpstr>O que vamos ver?</vt:lpstr>
      <vt:lpstr>Sobreajuste</vt:lpstr>
      <vt:lpstr>Sensibilidade aos dados de treinamento</vt:lpstr>
      <vt:lpstr>Sensibilidade aos dados de treinamento</vt:lpstr>
      <vt:lpstr>Complexidade (ou flexibilidade) ideal</vt:lpstr>
      <vt:lpstr>Causas do sobreajuste</vt:lpstr>
      <vt:lpstr>Como detectar o sobreajuste</vt:lpstr>
      <vt:lpstr>Como detectar o sobreajuste</vt:lpstr>
      <vt:lpstr>Como detectar o sobreajuste</vt:lpstr>
      <vt:lpstr>Como detectar o sobreajuste: k-fold</vt:lpstr>
      <vt:lpstr>Como evitar o sobreajuste?</vt:lpstr>
      <vt:lpstr>Como evitar o sobreajuste?</vt:lpstr>
      <vt:lpstr>Como evitar o sobreajuste?</vt:lpstr>
      <vt:lpstr>Como evitar o sobreajuste?</vt:lpstr>
      <vt:lpstr>Como evitar o sobreajuste?</vt:lpstr>
      <vt:lpstr>Como evitar o sobreajuste?</vt:lpstr>
      <vt:lpstr>Data augmentation com Tensorflow</vt:lpstr>
      <vt:lpstr>Data augmentation com Tensorflow</vt:lpstr>
      <vt:lpstr>Data augmentation com Tensorflow</vt:lpstr>
      <vt:lpstr>Como evitar o sobreajuste?</vt:lpstr>
      <vt:lpstr>Como evitar o sobreajuste?</vt:lpstr>
      <vt:lpstr>Transfer learning</vt:lpstr>
      <vt:lpstr>Como evitar o sobreajuste?</vt:lpstr>
      <vt:lpstr>Transfer learning</vt:lpstr>
      <vt:lpstr>Transfer learning</vt:lpstr>
      <vt:lpstr>Rede convolucional</vt:lpstr>
      <vt:lpstr>Rede convolucional</vt:lpstr>
      <vt:lpstr>Rede convolucional</vt:lpstr>
      <vt:lpstr>Rede convolucional</vt:lpstr>
      <vt:lpstr>Rede convolucional</vt:lpstr>
      <vt:lpstr>Transfer learning</vt:lpstr>
      <vt:lpstr>Transfer learning</vt:lpstr>
      <vt:lpstr>Atividades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2586</cp:revision>
  <dcterms:created xsi:type="dcterms:W3CDTF">2020-01-20T13:50:05Z</dcterms:created>
  <dcterms:modified xsi:type="dcterms:W3CDTF">2023-10-04T11:37:07Z</dcterms:modified>
</cp:coreProperties>
</file>

<file path=docProps/thumbnail.jpeg>
</file>